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1"/>
  </p:notesMasterIdLst>
  <p:sldIdLst>
    <p:sldId id="325" r:id="rId2"/>
    <p:sldId id="257" r:id="rId3"/>
    <p:sldId id="330" r:id="rId4"/>
    <p:sldId id="259" r:id="rId5"/>
    <p:sldId id="260" r:id="rId6"/>
    <p:sldId id="261" r:id="rId7"/>
    <p:sldId id="262" r:id="rId8"/>
    <p:sldId id="280" r:id="rId9"/>
    <p:sldId id="281" r:id="rId10"/>
    <p:sldId id="329" r:id="rId11"/>
    <p:sldId id="282" r:id="rId12"/>
    <p:sldId id="283" r:id="rId13"/>
    <p:sldId id="310" r:id="rId14"/>
    <p:sldId id="284" r:id="rId15"/>
    <p:sldId id="311" r:id="rId16"/>
    <p:sldId id="285" r:id="rId17"/>
    <p:sldId id="312" r:id="rId18"/>
    <p:sldId id="286" r:id="rId19"/>
    <p:sldId id="313" r:id="rId20"/>
    <p:sldId id="287" r:id="rId21"/>
    <p:sldId id="314" r:id="rId22"/>
    <p:sldId id="301" r:id="rId23"/>
    <p:sldId id="333" r:id="rId24"/>
    <p:sldId id="334" r:id="rId25"/>
    <p:sldId id="335" r:id="rId26"/>
    <p:sldId id="332" r:id="rId27"/>
    <p:sldId id="331" r:id="rId28"/>
    <p:sldId id="336" r:id="rId29"/>
    <p:sldId id="337" r:id="rId30"/>
    <p:sldId id="338" r:id="rId31"/>
    <p:sldId id="291" r:id="rId32"/>
    <p:sldId id="292" r:id="rId33"/>
    <p:sldId id="293" r:id="rId34"/>
    <p:sldId id="339" r:id="rId35"/>
    <p:sldId id="340" r:id="rId36"/>
    <p:sldId id="341" r:id="rId37"/>
    <p:sldId id="342" r:id="rId38"/>
    <p:sldId id="343" r:id="rId39"/>
    <p:sldId id="344" r:id="rId40"/>
    <p:sldId id="345" r:id="rId41"/>
    <p:sldId id="346" r:id="rId42"/>
    <p:sldId id="347" r:id="rId43"/>
    <p:sldId id="348" r:id="rId44"/>
    <p:sldId id="349" r:id="rId45"/>
    <p:sldId id="350" r:id="rId46"/>
    <p:sldId id="351" r:id="rId47"/>
    <p:sldId id="352" r:id="rId48"/>
    <p:sldId id="353" r:id="rId49"/>
    <p:sldId id="354" r:id="rId50"/>
    <p:sldId id="355" r:id="rId51"/>
    <p:sldId id="295" r:id="rId52"/>
    <p:sldId id="315" r:id="rId53"/>
    <p:sldId id="356" r:id="rId54"/>
    <p:sldId id="374" r:id="rId55"/>
    <p:sldId id="357" r:id="rId56"/>
    <p:sldId id="375" r:id="rId57"/>
    <p:sldId id="358" r:id="rId58"/>
    <p:sldId id="376" r:id="rId59"/>
    <p:sldId id="359" r:id="rId60"/>
    <p:sldId id="377" r:id="rId61"/>
    <p:sldId id="360" r:id="rId62"/>
    <p:sldId id="378" r:id="rId63"/>
    <p:sldId id="361" r:id="rId64"/>
    <p:sldId id="379" r:id="rId65"/>
    <p:sldId id="362" r:id="rId66"/>
    <p:sldId id="380" r:id="rId67"/>
    <p:sldId id="364" r:id="rId68"/>
    <p:sldId id="382" r:id="rId69"/>
    <p:sldId id="365" r:id="rId70"/>
    <p:sldId id="383" r:id="rId71"/>
    <p:sldId id="366" r:id="rId72"/>
    <p:sldId id="384" r:id="rId73"/>
    <p:sldId id="367" r:id="rId74"/>
    <p:sldId id="385" r:id="rId75"/>
    <p:sldId id="368" r:id="rId76"/>
    <p:sldId id="386" r:id="rId77"/>
    <p:sldId id="369" r:id="rId78"/>
    <p:sldId id="373" r:id="rId79"/>
    <p:sldId id="302" r:id="rId80"/>
  </p:sldIdLst>
  <p:sldSz cx="9144000" cy="6858000" type="screen4x3"/>
  <p:notesSz cx="7099300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8585A"/>
    <a:srgbClr val="4D4D4D"/>
    <a:srgbClr val="009DE0"/>
    <a:srgbClr val="00ACD3"/>
    <a:srgbClr val="007ECF"/>
    <a:srgbClr val="5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5620"/>
    <p:restoredTop sz="96023" autoAdjust="0"/>
  </p:normalViewPr>
  <p:slideViewPr>
    <p:cSldViewPr>
      <p:cViewPr varScale="1">
        <p:scale>
          <a:sx n="128" d="100"/>
          <a:sy n="128" d="100"/>
        </p:scale>
        <p:origin x="126" y="7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CCB66310-CB54-45BE-BD91-518A05925ED5}" type="datetimeFigureOut">
              <a:rPr lang="de-DE" smtClean="0"/>
              <a:t>04.10.2025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B326A80F-4F94-4725-927D-B7E5C3A483C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93065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1357701" y="323131"/>
            <a:ext cx="7525254" cy="490066"/>
          </a:xfrm>
          <a:prstGeom prst="rect">
            <a:avLst/>
          </a:prstGeom>
          <a:solidFill>
            <a:srgbClr val="009DE0"/>
          </a:solidFill>
          <a:ln>
            <a:solidFill>
              <a:srgbClr val="009DE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algn="r">
              <a:defRPr sz="2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1" name="Inhaltsplatzhalter 2"/>
          <p:cNvSpPr>
            <a:spLocks noGrp="1"/>
          </p:cNvSpPr>
          <p:nvPr>
            <p:ph idx="1"/>
          </p:nvPr>
        </p:nvSpPr>
        <p:spPr>
          <a:xfrm>
            <a:off x="458998" y="1268760"/>
            <a:ext cx="8433482" cy="4824536"/>
          </a:xfrm>
          <a:prstGeom prst="rect">
            <a:avLst/>
          </a:prstGeom>
        </p:spPr>
        <p:txBody>
          <a:bodyPr/>
          <a:lstStyle>
            <a:lvl1pPr marL="342900" indent="-342900">
              <a:spcAft>
                <a:spcPts val="1200"/>
              </a:spcAft>
              <a:buClr>
                <a:srgbClr val="009DE0"/>
              </a:buClr>
              <a:buFont typeface="Wingdings" pitchFamily="2" charset="2"/>
              <a:buChar char=""/>
              <a:defRPr sz="2000" b="1">
                <a:solidFill>
                  <a:srgbClr val="58585A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Aft>
                <a:spcPts val="1200"/>
              </a:spcAft>
              <a:buClr>
                <a:srgbClr val="009DE0"/>
              </a:buClr>
              <a:buFont typeface="Arial" pitchFamily="34" charset="0"/>
              <a:buChar char="♦"/>
              <a:defRPr sz="1800" b="0">
                <a:solidFill>
                  <a:srgbClr val="58585A"/>
                </a:solidFill>
                <a:latin typeface="Arial" pitchFamily="34" charset="0"/>
                <a:cs typeface="Arial" pitchFamily="34" charset="0"/>
              </a:defRPr>
            </a:lvl2pPr>
            <a:lvl3pPr marL="1257300" indent="-342900">
              <a:spcAft>
                <a:spcPts val="600"/>
              </a:spcAft>
              <a:buClr>
                <a:srgbClr val="58585A"/>
              </a:buClr>
              <a:buFont typeface="Wingdings" pitchFamily="2" charset="2"/>
              <a:buChar char=""/>
              <a:defRPr sz="1800">
                <a:solidFill>
                  <a:srgbClr val="58585A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</a:t>
            </a:r>
          </a:p>
          <a:p>
            <a:pPr lvl="2"/>
            <a:r>
              <a:rPr lang="de-DE" dirty="0"/>
              <a:t>Dritte</a:t>
            </a:r>
          </a:p>
        </p:txBody>
      </p:sp>
      <p:sp>
        <p:nvSpPr>
          <p:cNvPr id="20" name="Fußzeilenplatzhalter 4"/>
          <p:cNvSpPr txBox="1">
            <a:spLocks/>
          </p:cNvSpPr>
          <p:nvPr userDrawn="1"/>
        </p:nvSpPr>
        <p:spPr>
          <a:xfrm>
            <a:off x="7020272" y="6410152"/>
            <a:ext cx="792088" cy="36512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050" dirty="0">
                <a:solidFill>
                  <a:srgbClr val="58585A"/>
                </a:solidFill>
              </a:rPr>
              <a:t>© 2026</a:t>
            </a:r>
          </a:p>
        </p:txBody>
      </p:sp>
      <p:sp>
        <p:nvSpPr>
          <p:cNvPr id="9" name="Fußzeilenplatzhalter 4"/>
          <p:cNvSpPr txBox="1">
            <a:spLocks/>
          </p:cNvSpPr>
          <p:nvPr userDrawn="1"/>
        </p:nvSpPr>
        <p:spPr>
          <a:xfrm>
            <a:off x="395536" y="6309320"/>
            <a:ext cx="6840760" cy="465956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50" b="0" dirty="0">
                <a:solidFill>
                  <a:srgbClr val="58585A"/>
                </a:solidFill>
              </a:rPr>
              <a:t>Stimmzettelbeispiele</a:t>
            </a:r>
          </a:p>
          <a:p>
            <a:pPr>
              <a:spcBef>
                <a:spcPts val="300"/>
              </a:spcBef>
            </a:pPr>
            <a:r>
              <a:rPr lang="de-DE" sz="1050" b="0" dirty="0">
                <a:solidFill>
                  <a:srgbClr val="58585A"/>
                </a:solidFill>
              </a:rPr>
              <a:t>Allgemeine Kommunalwahlen </a:t>
            </a:r>
            <a:r>
              <a:rPr lang="de-DE" sz="1050" b="0" kern="1200" dirty="0">
                <a:solidFill>
                  <a:srgbClr val="58585A"/>
                </a:solidFill>
                <a:latin typeface="Arial"/>
                <a:ea typeface="+mn-ea"/>
                <a:cs typeface="Arial"/>
                <a:sym typeface="Symbol"/>
              </a:rPr>
              <a:t>♦</a:t>
            </a:r>
            <a:r>
              <a:rPr lang="de-DE" sz="1050" b="0" dirty="0">
                <a:solidFill>
                  <a:srgbClr val="58585A"/>
                </a:solidFill>
              </a:rPr>
              <a:t> 08. März 2026	</a:t>
            </a:r>
          </a:p>
        </p:txBody>
      </p:sp>
    </p:spTree>
    <p:extLst>
      <p:ext uri="{BB962C8B-B14F-4D97-AF65-F5344CB8AC3E}">
        <p14:creationId xmlns:p14="http://schemas.microsoft.com/office/powerpoint/2010/main" val="328616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 bldLvl="5">
        <p:tmplLst>
          <p:tmpl lvl="1">
            <p:tnLst>
              <p:par>
                <p:cTn presetID="53" presetClass="entr" presetSubtype="16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3" presetClass="entr" presetSubtype="16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3" presetClass="entr" presetSubtype="16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714" y="6309368"/>
            <a:ext cx="1056766" cy="432000"/>
          </a:xfrm>
          <a:prstGeom prst="rect">
            <a:avLst/>
          </a:prstGeom>
          <a:ln>
            <a:noFill/>
          </a:ln>
          <a:effectLst/>
        </p:spPr>
      </p:pic>
      <p:cxnSp>
        <p:nvCxnSpPr>
          <p:cNvPr id="10" name="Gerade Verbindung 9"/>
          <p:cNvCxnSpPr/>
          <p:nvPr userDrawn="1"/>
        </p:nvCxnSpPr>
        <p:spPr>
          <a:xfrm>
            <a:off x="467544" y="6237360"/>
            <a:ext cx="8424936" cy="0"/>
          </a:xfrm>
          <a:prstGeom prst="line">
            <a:avLst/>
          </a:prstGeom>
          <a:ln w="28575">
            <a:solidFill>
              <a:srgbClr val="009DE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aute 5"/>
          <p:cNvSpPr/>
          <p:nvPr userDrawn="1"/>
        </p:nvSpPr>
        <p:spPr>
          <a:xfrm rot="2160000">
            <a:off x="387641" y="-15571"/>
            <a:ext cx="720000" cy="1238400"/>
          </a:xfrm>
          <a:prstGeom prst="diamond">
            <a:avLst/>
          </a:prstGeom>
          <a:solidFill>
            <a:srgbClr val="009DE0"/>
          </a:solidFill>
          <a:ln>
            <a:solidFill>
              <a:srgbClr val="009DE0"/>
            </a:solidFill>
          </a:ln>
          <a:effectLst>
            <a:outerShdw blurRad="127000" dist="127000" dir="2700000" sx="95000" sy="95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8" name="Gerade Verbindung 7"/>
          <p:cNvCxnSpPr/>
          <p:nvPr userDrawn="1"/>
        </p:nvCxnSpPr>
        <p:spPr>
          <a:xfrm>
            <a:off x="1368196" y="918245"/>
            <a:ext cx="7524284" cy="0"/>
          </a:xfrm>
          <a:prstGeom prst="line">
            <a:avLst/>
          </a:prstGeom>
          <a:ln w="28575">
            <a:solidFill>
              <a:srgbClr val="58585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5917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Allgemeine Kommunalwahlen</a:t>
            </a:r>
            <a:r>
              <a:rPr lang="de-DE" dirty="0">
                <a:latin typeface="Arial"/>
                <a:cs typeface="Arial"/>
              </a:rPr>
              <a:t> ♦</a:t>
            </a:r>
            <a:r>
              <a:rPr lang="de-DE" dirty="0"/>
              <a:t> 08. März 2026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de-DE" sz="3200" dirty="0"/>
          </a:p>
          <a:p>
            <a:pPr marL="0" indent="0" algn="ctr">
              <a:buNone/>
            </a:pPr>
            <a:r>
              <a:rPr lang="de-DE" sz="4400" dirty="0"/>
              <a:t>Beispiele </a:t>
            </a:r>
          </a:p>
          <a:p>
            <a:pPr marL="0" indent="0" algn="ctr">
              <a:buNone/>
            </a:pPr>
            <a:r>
              <a:rPr lang="de-DE" sz="4400" dirty="0"/>
              <a:t>für die Auswertung</a:t>
            </a:r>
          </a:p>
          <a:p>
            <a:pPr marL="0" indent="0" algn="ctr">
              <a:buNone/>
            </a:pPr>
            <a:r>
              <a:rPr lang="de-DE" sz="4400" dirty="0"/>
              <a:t>von Stimmzetteln</a:t>
            </a:r>
          </a:p>
        </p:txBody>
      </p:sp>
    </p:spTree>
    <p:extLst>
      <p:ext uri="{BB962C8B-B14F-4D97-AF65-F5344CB8AC3E}">
        <p14:creationId xmlns:p14="http://schemas.microsoft.com/office/powerpoint/2010/main" val="361825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5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Keine Kennzeichnung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113" y="1268760"/>
            <a:ext cx="5219997" cy="3499912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276007" y="337875"/>
            <a:ext cx="936000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indent="0" algn="ctr">
              <a:buFont typeface="+mj-lt"/>
              <a:buNone/>
            </a:pPr>
            <a:r>
              <a:rPr lang="de-DE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6829697-FEA1-49CD-829B-99CDFC0F6D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3289" y="1139496"/>
            <a:ext cx="2224316" cy="1759952"/>
          </a:xfrm>
          <a:prstGeom prst="rect">
            <a:avLst/>
          </a:prstGeom>
        </p:spPr>
      </p:pic>
      <p:sp>
        <p:nvSpPr>
          <p:cNvPr id="9" name="AutoShape 81">
            <a:extLst>
              <a:ext uri="{FF2B5EF4-FFF2-40B4-BE49-F238E27FC236}">
                <a16:creationId xmlns:a16="http://schemas.microsoft.com/office/drawing/2014/main" id="{A573C7D6-26C4-4C2F-9360-3138196DD8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2120" y="1772816"/>
            <a:ext cx="525684" cy="400932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9D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1383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Nur Streichungen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00" y="1268760"/>
            <a:ext cx="5219999" cy="3499913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276007" y="337875"/>
            <a:ext cx="936000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indent="0" algn="ctr">
              <a:buFont typeface="+mj-lt"/>
              <a:buNone/>
            </a:pPr>
            <a:r>
              <a:rPr lang="de-DE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0AEAF6D-BAE1-4D18-9B5B-F9A8BEDC97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3289" y="1139496"/>
            <a:ext cx="2224316" cy="1759952"/>
          </a:xfrm>
          <a:prstGeom prst="rect">
            <a:avLst/>
          </a:prstGeom>
        </p:spPr>
      </p:pic>
      <p:sp>
        <p:nvSpPr>
          <p:cNvPr id="8" name="AutoShape 81">
            <a:extLst>
              <a:ext uri="{FF2B5EF4-FFF2-40B4-BE49-F238E27FC236}">
                <a16:creationId xmlns:a16="http://schemas.microsoft.com/office/drawing/2014/main" id="{0BB032E7-8FCF-4C9A-AAA3-B88302427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2120" y="1772816"/>
            <a:ext cx="525684" cy="400932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9D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8112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Korrektur der Stimmvergabe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00" y="1268760"/>
            <a:ext cx="5219999" cy="3499912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276007" y="337875"/>
            <a:ext cx="936000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indent="0" algn="ctr">
              <a:buFont typeface="+mj-lt"/>
              <a:buNone/>
            </a:pPr>
            <a:r>
              <a:rPr lang="de-DE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4BB25D99-C9F1-4FDA-AA05-3EF0C93DC3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3904" y="3887582"/>
            <a:ext cx="2223084" cy="1758976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86BE507D-0E22-4608-AD36-504136E8DC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3288" y="1139496"/>
            <a:ext cx="2224318" cy="1759952"/>
          </a:xfrm>
          <a:prstGeom prst="rect">
            <a:avLst/>
          </a:prstGeom>
        </p:spPr>
      </p:pic>
      <p:sp>
        <p:nvSpPr>
          <p:cNvPr id="16" name="AutoShape 81">
            <a:extLst>
              <a:ext uri="{FF2B5EF4-FFF2-40B4-BE49-F238E27FC236}">
                <a16:creationId xmlns:a16="http://schemas.microsoft.com/office/drawing/2014/main" id="{E7E948AB-98C1-4844-B692-EDCA72160B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2120" y="1772816"/>
            <a:ext cx="525684" cy="400932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9D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17" name="AutoShape 81">
            <a:extLst>
              <a:ext uri="{FF2B5EF4-FFF2-40B4-BE49-F238E27FC236}">
                <a16:creationId xmlns:a16="http://schemas.microsoft.com/office/drawing/2014/main" id="{6953179B-8D5E-4C8F-B452-252260183778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798802" y="3192600"/>
            <a:ext cx="525684" cy="400932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9D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18" name="AutoShape 12">
            <a:extLst>
              <a:ext uri="{FF2B5EF4-FFF2-40B4-BE49-F238E27FC236}">
                <a16:creationId xmlns:a16="http://schemas.microsoft.com/office/drawing/2014/main" id="{F65D3287-DEE8-4071-BF13-80051D3479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288" y="3078013"/>
            <a:ext cx="2155816" cy="612000"/>
          </a:xfrm>
          <a:prstGeom prst="roundRect">
            <a:avLst>
              <a:gd name="adj" fmla="val 16667"/>
            </a:avLst>
          </a:prstGeom>
          <a:solidFill>
            <a:srgbClr val="009DE0"/>
          </a:solidFill>
          <a:ln w="25400">
            <a:noFill/>
            <a:round/>
            <a:headEnd/>
            <a:tailEnd/>
          </a:ln>
          <a:effectLst/>
        </p:spPr>
        <p:txBody>
          <a:bodyPr wrap="none" lIns="54000" rIns="54000" anchor="ctr"/>
          <a:lstStyle/>
          <a:p>
            <a:pPr algn="ctr">
              <a:lnSpc>
                <a:spcPct val="110000"/>
              </a:lnSpc>
            </a:pPr>
            <a:r>
              <a:rPr lang="de-DE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Beschluss und </a:t>
            </a:r>
            <a:br>
              <a:rPr lang="de-DE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de-DE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gesonderte Zuordnung</a:t>
            </a:r>
            <a:endParaRPr lang="de-DE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AutoShape 81">
            <a:extLst>
              <a:ext uri="{FF2B5EF4-FFF2-40B4-BE49-F238E27FC236}">
                <a16:creationId xmlns:a16="http://schemas.microsoft.com/office/drawing/2014/main" id="{8A23E697-F69E-467C-B3D7-F349935B75B1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798802" y="5219568"/>
            <a:ext cx="525684" cy="400932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9D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20" name="AutoShape 12">
            <a:extLst>
              <a:ext uri="{FF2B5EF4-FFF2-40B4-BE49-F238E27FC236}">
                <a16:creationId xmlns:a16="http://schemas.microsoft.com/office/drawing/2014/main" id="{27D91C35-EC6E-4A92-8DD0-6B5B758836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3968" y="5805264"/>
            <a:ext cx="4415136" cy="360000"/>
          </a:xfrm>
          <a:prstGeom prst="roundRect">
            <a:avLst>
              <a:gd name="adj" fmla="val 16667"/>
            </a:avLst>
          </a:prstGeom>
          <a:solidFill>
            <a:srgbClr val="009DE0"/>
          </a:solidFill>
          <a:ln w="25400">
            <a:noFill/>
            <a:round/>
            <a:headEnd/>
            <a:tailEnd/>
          </a:ln>
          <a:effectLst/>
        </p:spPr>
        <p:txBody>
          <a:bodyPr wrap="none" lIns="54000" rIns="54000" anchor="ctr"/>
          <a:lstStyle/>
          <a:p>
            <a:pPr algn="ctr">
              <a:lnSpc>
                <a:spcPct val="110000"/>
              </a:lnSpc>
            </a:pPr>
            <a:r>
              <a:rPr lang="de-DE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Stimmzettel der Niederschrift als Anlage beifügen!</a:t>
            </a:r>
          </a:p>
        </p:txBody>
      </p:sp>
    </p:spTree>
    <p:extLst>
      <p:ext uri="{BB962C8B-B14F-4D97-AF65-F5344CB8AC3E}">
        <p14:creationId xmlns:p14="http://schemas.microsoft.com/office/powerpoint/2010/main" val="289715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Beschlussvermerk zu Beispiel 6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2655" y="1127775"/>
            <a:ext cx="7151310" cy="50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05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Kreuz bei mehreren sich bewerbenden Personen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00" y="1268760"/>
            <a:ext cx="5219999" cy="3499913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276007" y="337875"/>
            <a:ext cx="936000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indent="0" algn="ctr">
              <a:buFont typeface="+mj-lt"/>
              <a:buNone/>
            </a:pPr>
            <a:r>
              <a:rPr lang="de-DE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5A7BB897-C851-4A27-859A-89CDE1045B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3904" y="3887582"/>
            <a:ext cx="2223083" cy="1758976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550FA771-FE93-4647-9BBA-3C24CAE3DF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3288" y="1139496"/>
            <a:ext cx="2224318" cy="1759952"/>
          </a:xfrm>
          <a:prstGeom prst="rect">
            <a:avLst/>
          </a:prstGeom>
        </p:spPr>
      </p:pic>
      <p:sp>
        <p:nvSpPr>
          <p:cNvPr id="16" name="AutoShape 81">
            <a:extLst>
              <a:ext uri="{FF2B5EF4-FFF2-40B4-BE49-F238E27FC236}">
                <a16:creationId xmlns:a16="http://schemas.microsoft.com/office/drawing/2014/main" id="{CD34589C-9455-4D6F-B012-4E19DDFD04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2120" y="1772816"/>
            <a:ext cx="525684" cy="400932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9D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17" name="AutoShape 81">
            <a:extLst>
              <a:ext uri="{FF2B5EF4-FFF2-40B4-BE49-F238E27FC236}">
                <a16:creationId xmlns:a16="http://schemas.microsoft.com/office/drawing/2014/main" id="{00DB9FB3-92C2-49C3-8097-B131EAB4DEB1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798802" y="3192600"/>
            <a:ext cx="525684" cy="400932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9D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18" name="AutoShape 12">
            <a:extLst>
              <a:ext uri="{FF2B5EF4-FFF2-40B4-BE49-F238E27FC236}">
                <a16:creationId xmlns:a16="http://schemas.microsoft.com/office/drawing/2014/main" id="{079B1711-D73E-4A3F-BD56-C7E5DD84A4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288" y="3078013"/>
            <a:ext cx="2155816" cy="612000"/>
          </a:xfrm>
          <a:prstGeom prst="roundRect">
            <a:avLst>
              <a:gd name="adj" fmla="val 16667"/>
            </a:avLst>
          </a:prstGeom>
          <a:solidFill>
            <a:srgbClr val="009DE0"/>
          </a:solidFill>
          <a:ln w="25400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54000" rIns="54000" anchor="ctr"/>
          <a:lstStyle/>
          <a:p>
            <a:pPr algn="ctr">
              <a:lnSpc>
                <a:spcPct val="110000"/>
              </a:lnSpc>
            </a:pPr>
            <a:r>
              <a:rPr lang="de-DE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Beschluss und </a:t>
            </a:r>
            <a:br>
              <a:rPr lang="de-DE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de-DE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gesonderte Zuordnung</a:t>
            </a:r>
            <a:endParaRPr lang="de-DE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AutoShape 81">
            <a:extLst>
              <a:ext uri="{FF2B5EF4-FFF2-40B4-BE49-F238E27FC236}">
                <a16:creationId xmlns:a16="http://schemas.microsoft.com/office/drawing/2014/main" id="{AAB2CB30-9EAA-440D-97A4-310CA3A0D120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798802" y="5219568"/>
            <a:ext cx="525684" cy="400932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9D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20" name="AutoShape 12">
            <a:extLst>
              <a:ext uri="{FF2B5EF4-FFF2-40B4-BE49-F238E27FC236}">
                <a16:creationId xmlns:a16="http://schemas.microsoft.com/office/drawing/2014/main" id="{38D70F7B-60FF-418D-AAA4-EF719AF464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3968" y="5805264"/>
            <a:ext cx="4415136" cy="360000"/>
          </a:xfrm>
          <a:prstGeom prst="roundRect">
            <a:avLst>
              <a:gd name="adj" fmla="val 16667"/>
            </a:avLst>
          </a:prstGeom>
          <a:solidFill>
            <a:srgbClr val="009DE0"/>
          </a:solidFill>
          <a:ln w="25400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54000" rIns="54000" anchor="ctr"/>
          <a:lstStyle/>
          <a:p>
            <a:pPr algn="ctr">
              <a:lnSpc>
                <a:spcPct val="110000"/>
              </a:lnSpc>
            </a:pPr>
            <a:r>
              <a:rPr lang="de-DE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Stimmzettel der Niederschrift als Anlage beifügen!</a:t>
            </a:r>
          </a:p>
        </p:txBody>
      </p:sp>
    </p:spTree>
    <p:extLst>
      <p:ext uri="{BB962C8B-B14F-4D97-AF65-F5344CB8AC3E}">
        <p14:creationId xmlns:p14="http://schemas.microsoft.com/office/powerpoint/2010/main" val="220166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Beschlussvermerk zu Beispiel 7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2655" y="1127775"/>
            <a:ext cx="7151310" cy="50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29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Unzulässige Kennzeichnung - Hinzufügen von Namen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00" y="1268760"/>
            <a:ext cx="5219999" cy="3499913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276007" y="337875"/>
            <a:ext cx="936000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indent="0" algn="ctr">
              <a:buFont typeface="+mj-lt"/>
              <a:buNone/>
            </a:pPr>
            <a:r>
              <a:rPr lang="de-DE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2329BACF-997A-47A0-9E59-856FA834E1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3904" y="3887582"/>
            <a:ext cx="2223083" cy="1758976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18A59AA0-5287-4809-AEEF-13DF2574BA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3288" y="1139496"/>
            <a:ext cx="2224318" cy="1759952"/>
          </a:xfrm>
          <a:prstGeom prst="rect">
            <a:avLst/>
          </a:prstGeom>
        </p:spPr>
      </p:pic>
      <p:sp>
        <p:nvSpPr>
          <p:cNvPr id="16" name="AutoShape 81">
            <a:extLst>
              <a:ext uri="{FF2B5EF4-FFF2-40B4-BE49-F238E27FC236}">
                <a16:creationId xmlns:a16="http://schemas.microsoft.com/office/drawing/2014/main" id="{54A2A619-8F94-410A-ADAA-3E6F1BC26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2120" y="1772816"/>
            <a:ext cx="525684" cy="400932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9D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17" name="AutoShape 81">
            <a:extLst>
              <a:ext uri="{FF2B5EF4-FFF2-40B4-BE49-F238E27FC236}">
                <a16:creationId xmlns:a16="http://schemas.microsoft.com/office/drawing/2014/main" id="{ADC23D07-4DD5-46EC-8E3A-05C9B924FD5F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798802" y="3192600"/>
            <a:ext cx="525684" cy="400932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9D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18" name="AutoShape 12">
            <a:extLst>
              <a:ext uri="{FF2B5EF4-FFF2-40B4-BE49-F238E27FC236}">
                <a16:creationId xmlns:a16="http://schemas.microsoft.com/office/drawing/2014/main" id="{C028C9B3-227D-480F-B2B9-D75C22EAE3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288" y="3078013"/>
            <a:ext cx="2155816" cy="612000"/>
          </a:xfrm>
          <a:prstGeom prst="roundRect">
            <a:avLst>
              <a:gd name="adj" fmla="val 16667"/>
            </a:avLst>
          </a:prstGeom>
          <a:solidFill>
            <a:srgbClr val="009DE0"/>
          </a:solidFill>
          <a:ln w="25400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54000" rIns="54000" anchor="ctr"/>
          <a:lstStyle/>
          <a:p>
            <a:pPr algn="ctr">
              <a:lnSpc>
                <a:spcPct val="110000"/>
              </a:lnSpc>
            </a:pPr>
            <a:r>
              <a:rPr lang="de-DE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Beschluss und </a:t>
            </a:r>
            <a:br>
              <a:rPr lang="de-DE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de-DE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gesonderte Zuordnung</a:t>
            </a:r>
            <a:endParaRPr lang="de-DE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AutoShape 81">
            <a:extLst>
              <a:ext uri="{FF2B5EF4-FFF2-40B4-BE49-F238E27FC236}">
                <a16:creationId xmlns:a16="http://schemas.microsoft.com/office/drawing/2014/main" id="{7374885F-DCD5-4358-B92B-8698D19009C4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798802" y="5219568"/>
            <a:ext cx="525684" cy="400932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9D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20" name="AutoShape 12">
            <a:extLst>
              <a:ext uri="{FF2B5EF4-FFF2-40B4-BE49-F238E27FC236}">
                <a16:creationId xmlns:a16="http://schemas.microsoft.com/office/drawing/2014/main" id="{C7ACA6E1-539D-4B74-8895-3EE7D69B17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3968" y="5805264"/>
            <a:ext cx="4415136" cy="360000"/>
          </a:xfrm>
          <a:prstGeom prst="roundRect">
            <a:avLst>
              <a:gd name="adj" fmla="val 16667"/>
            </a:avLst>
          </a:prstGeom>
          <a:solidFill>
            <a:srgbClr val="009DE0"/>
          </a:solidFill>
          <a:ln w="25400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54000" rIns="54000" anchor="ctr"/>
          <a:lstStyle/>
          <a:p>
            <a:pPr algn="ctr">
              <a:lnSpc>
                <a:spcPct val="110000"/>
              </a:lnSpc>
            </a:pPr>
            <a:r>
              <a:rPr lang="de-DE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Stimmzettel der Niederschrift als Anlage beifügen!</a:t>
            </a:r>
          </a:p>
        </p:txBody>
      </p:sp>
    </p:spTree>
    <p:extLst>
      <p:ext uri="{BB962C8B-B14F-4D97-AF65-F5344CB8AC3E}">
        <p14:creationId xmlns:p14="http://schemas.microsoft.com/office/powerpoint/2010/main" val="428657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Beschlussvermerk zu Beispiel 8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2656" y="1127776"/>
            <a:ext cx="7151307" cy="503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04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Unzulässige Kennzeichnung - Zusatz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00" y="1268760"/>
            <a:ext cx="5219999" cy="3499913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276007" y="337875"/>
            <a:ext cx="936000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indent="0" algn="ctr">
              <a:buFont typeface="+mj-lt"/>
              <a:buNone/>
            </a:pPr>
            <a:r>
              <a:rPr lang="de-DE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9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2BCB3DEA-FC8F-4552-B6E1-E1826ADB5B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3904" y="3887582"/>
            <a:ext cx="2223083" cy="1758976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C725833E-A168-4EFA-B599-3B20825053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3288" y="1139496"/>
            <a:ext cx="2224318" cy="1759952"/>
          </a:xfrm>
          <a:prstGeom prst="rect">
            <a:avLst/>
          </a:prstGeom>
        </p:spPr>
      </p:pic>
      <p:sp>
        <p:nvSpPr>
          <p:cNvPr id="16" name="AutoShape 81">
            <a:extLst>
              <a:ext uri="{FF2B5EF4-FFF2-40B4-BE49-F238E27FC236}">
                <a16:creationId xmlns:a16="http://schemas.microsoft.com/office/drawing/2014/main" id="{ED40B638-CF30-476C-97D5-A9CF7634A9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2120" y="1772816"/>
            <a:ext cx="525684" cy="400932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9D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17" name="AutoShape 81">
            <a:extLst>
              <a:ext uri="{FF2B5EF4-FFF2-40B4-BE49-F238E27FC236}">
                <a16:creationId xmlns:a16="http://schemas.microsoft.com/office/drawing/2014/main" id="{4DFBF499-0ECE-4A39-9B08-6BB4BB7591FA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798802" y="3192600"/>
            <a:ext cx="525684" cy="400932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9D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18" name="AutoShape 12">
            <a:extLst>
              <a:ext uri="{FF2B5EF4-FFF2-40B4-BE49-F238E27FC236}">
                <a16:creationId xmlns:a16="http://schemas.microsoft.com/office/drawing/2014/main" id="{9E503230-6B5A-4976-8186-A931F81CD0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288" y="3078013"/>
            <a:ext cx="2155816" cy="612000"/>
          </a:xfrm>
          <a:prstGeom prst="roundRect">
            <a:avLst>
              <a:gd name="adj" fmla="val 16667"/>
            </a:avLst>
          </a:prstGeom>
          <a:solidFill>
            <a:srgbClr val="009DE0"/>
          </a:solidFill>
          <a:ln w="25400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54000" rIns="54000" anchor="ctr"/>
          <a:lstStyle/>
          <a:p>
            <a:pPr algn="ctr">
              <a:lnSpc>
                <a:spcPct val="110000"/>
              </a:lnSpc>
            </a:pPr>
            <a:r>
              <a:rPr lang="de-DE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Beschluss und </a:t>
            </a:r>
            <a:br>
              <a:rPr lang="de-DE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de-DE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gesonderte Zuordnung</a:t>
            </a:r>
            <a:endParaRPr lang="de-DE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AutoShape 81">
            <a:extLst>
              <a:ext uri="{FF2B5EF4-FFF2-40B4-BE49-F238E27FC236}">
                <a16:creationId xmlns:a16="http://schemas.microsoft.com/office/drawing/2014/main" id="{1A40DB40-7D85-4273-A60D-7A511D5BC3D4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798802" y="5219568"/>
            <a:ext cx="525684" cy="400932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9D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20" name="AutoShape 12">
            <a:extLst>
              <a:ext uri="{FF2B5EF4-FFF2-40B4-BE49-F238E27FC236}">
                <a16:creationId xmlns:a16="http://schemas.microsoft.com/office/drawing/2014/main" id="{21BE7B74-7320-4BB2-8035-5821BED42F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3968" y="5805264"/>
            <a:ext cx="4415136" cy="360000"/>
          </a:xfrm>
          <a:prstGeom prst="roundRect">
            <a:avLst>
              <a:gd name="adj" fmla="val 16667"/>
            </a:avLst>
          </a:prstGeom>
          <a:solidFill>
            <a:srgbClr val="009DE0"/>
          </a:solidFill>
          <a:ln w="25400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54000" rIns="54000" anchor="ctr"/>
          <a:lstStyle/>
          <a:p>
            <a:pPr algn="ctr">
              <a:lnSpc>
                <a:spcPct val="110000"/>
              </a:lnSpc>
            </a:pPr>
            <a:r>
              <a:rPr lang="de-DE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Stimmzettel der Niederschrift als Anlage beifügen!</a:t>
            </a:r>
          </a:p>
        </p:txBody>
      </p:sp>
    </p:spTree>
    <p:extLst>
      <p:ext uri="{BB962C8B-B14F-4D97-AF65-F5344CB8AC3E}">
        <p14:creationId xmlns:p14="http://schemas.microsoft.com/office/powerpoint/2010/main" val="68531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Beschlussvermerk zu Beispiel 9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2656" y="1127776"/>
            <a:ext cx="7151307" cy="503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40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de-DE" dirty="0"/>
              <a:t>Grundsätzliches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8998" y="1268760"/>
            <a:ext cx="8433482" cy="4896544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de-DE" dirty="0"/>
              <a:t>Ungültig ist die gesamte Stimmvergabe, wenn  …</a:t>
            </a:r>
          </a:p>
          <a:p>
            <a:pPr lvl="1">
              <a:spcBef>
                <a:spcPts val="600"/>
              </a:spcBef>
              <a:spcAft>
                <a:spcPts val="500"/>
              </a:spcAft>
            </a:pPr>
            <a:r>
              <a:rPr lang="de-DE" dirty="0">
                <a:sym typeface="Wingdings" pitchFamily="2" charset="2"/>
              </a:rPr>
              <a:t>… die zur Verfügung stehende Gesamtstimmenzahl überschritten ist</a:t>
            </a:r>
          </a:p>
          <a:p>
            <a:pPr lvl="1">
              <a:spcBef>
                <a:spcPts val="600"/>
              </a:spcBef>
              <a:spcAft>
                <a:spcPts val="500"/>
              </a:spcAft>
            </a:pPr>
            <a:r>
              <a:rPr lang="de-DE" dirty="0">
                <a:sym typeface="Wingdings" pitchFamily="2" charset="2"/>
              </a:rPr>
              <a:t>… der Stimmzettel ein besonderes Merkmal aufweist</a:t>
            </a:r>
          </a:p>
          <a:p>
            <a:pPr lvl="1">
              <a:spcBef>
                <a:spcPts val="600"/>
              </a:spcBef>
              <a:spcAft>
                <a:spcPts val="500"/>
              </a:spcAft>
            </a:pPr>
            <a:r>
              <a:rPr lang="de-DE" dirty="0">
                <a:sym typeface="Wingdings" pitchFamily="2" charset="2"/>
              </a:rPr>
              <a:t>… der Stimmzettel einen unzulässigen Zusatz oder Vorbehalt enthält</a:t>
            </a:r>
          </a:p>
          <a:p>
            <a:pPr lvl="1">
              <a:spcBef>
                <a:spcPts val="600"/>
              </a:spcBef>
              <a:spcAft>
                <a:spcPts val="500"/>
              </a:spcAft>
            </a:pPr>
            <a:r>
              <a:rPr lang="de-DE" dirty="0">
                <a:sym typeface="Wingdings" pitchFamily="2" charset="2"/>
              </a:rPr>
              <a:t>… der Stimmzettel nicht amtlich hergestellt ist</a:t>
            </a:r>
          </a:p>
          <a:p>
            <a:pPr lvl="1">
              <a:spcBef>
                <a:spcPts val="600"/>
              </a:spcBef>
              <a:spcAft>
                <a:spcPts val="500"/>
              </a:spcAft>
            </a:pPr>
            <a:r>
              <a:rPr lang="de-DE" dirty="0">
                <a:sym typeface="Wingdings" pitchFamily="2" charset="2"/>
              </a:rPr>
              <a:t>… der Stimmzettel für einen anderen Wahlkreis gültig ist</a:t>
            </a:r>
          </a:p>
          <a:p>
            <a:pPr lvl="1">
              <a:spcBef>
                <a:spcPts val="600"/>
              </a:spcBef>
              <a:spcAft>
                <a:spcPts val="500"/>
              </a:spcAft>
            </a:pPr>
            <a:r>
              <a:rPr lang="de-DE" dirty="0">
                <a:sym typeface="Wingdings" pitchFamily="2" charset="2"/>
              </a:rPr>
              <a:t>… der Wählerwille insgesamt nicht zweifelsfrei zu erkennen ist</a:t>
            </a:r>
          </a:p>
          <a:p>
            <a:pPr lvl="1">
              <a:spcBef>
                <a:spcPts val="600"/>
              </a:spcBef>
              <a:spcAft>
                <a:spcPts val="500"/>
              </a:spcAft>
            </a:pPr>
            <a:r>
              <a:rPr lang="de-DE" dirty="0">
                <a:sym typeface="Wingdings" pitchFamily="2" charset="2"/>
              </a:rPr>
              <a:t>… der Stimmzettel nicht gekennzeichnet ist (ohne Beschlussfassung)</a:t>
            </a:r>
          </a:p>
          <a:p>
            <a:pPr lvl="1">
              <a:spcBef>
                <a:spcPts val="600"/>
              </a:spcBef>
              <a:spcAft>
                <a:spcPts val="500"/>
              </a:spcAft>
            </a:pPr>
            <a:endParaRPr lang="de-DE" dirty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83889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Unzulässige Kennzeichnung - Vorbehalt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00" y="1268760"/>
            <a:ext cx="5219999" cy="3499913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276007" y="337875"/>
            <a:ext cx="936000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indent="0" algn="ctr">
              <a:buFont typeface="+mj-lt"/>
              <a:buNone/>
            </a:pPr>
            <a:r>
              <a:rPr lang="de-DE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8213ADEB-BBE4-443A-8B13-6A903289C8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3904" y="3887582"/>
            <a:ext cx="2223083" cy="1758976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F8F6E8F9-8BA5-419B-80D4-BE1D199F5A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3288" y="1139496"/>
            <a:ext cx="2224318" cy="1759952"/>
          </a:xfrm>
          <a:prstGeom prst="rect">
            <a:avLst/>
          </a:prstGeom>
        </p:spPr>
      </p:pic>
      <p:sp>
        <p:nvSpPr>
          <p:cNvPr id="16" name="AutoShape 81">
            <a:extLst>
              <a:ext uri="{FF2B5EF4-FFF2-40B4-BE49-F238E27FC236}">
                <a16:creationId xmlns:a16="http://schemas.microsoft.com/office/drawing/2014/main" id="{68F43BBF-B488-41D8-A6E0-21DD8066F2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2120" y="1772816"/>
            <a:ext cx="525684" cy="400932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9D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17" name="AutoShape 81">
            <a:extLst>
              <a:ext uri="{FF2B5EF4-FFF2-40B4-BE49-F238E27FC236}">
                <a16:creationId xmlns:a16="http://schemas.microsoft.com/office/drawing/2014/main" id="{07570F7E-74DB-401B-B44F-D9CC82C11A76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798802" y="3192600"/>
            <a:ext cx="525684" cy="400932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9D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18" name="AutoShape 12">
            <a:extLst>
              <a:ext uri="{FF2B5EF4-FFF2-40B4-BE49-F238E27FC236}">
                <a16:creationId xmlns:a16="http://schemas.microsoft.com/office/drawing/2014/main" id="{5829BFA3-4DE2-445C-818F-67788C5D7E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288" y="3078013"/>
            <a:ext cx="2155816" cy="612000"/>
          </a:xfrm>
          <a:prstGeom prst="roundRect">
            <a:avLst>
              <a:gd name="adj" fmla="val 16667"/>
            </a:avLst>
          </a:prstGeom>
          <a:solidFill>
            <a:srgbClr val="009DE0"/>
          </a:solidFill>
          <a:ln w="25400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54000" rIns="54000" anchor="ctr"/>
          <a:lstStyle/>
          <a:p>
            <a:pPr algn="ctr">
              <a:lnSpc>
                <a:spcPct val="110000"/>
              </a:lnSpc>
            </a:pPr>
            <a:r>
              <a:rPr lang="de-DE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Beschluss und </a:t>
            </a:r>
            <a:br>
              <a:rPr lang="de-DE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de-DE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gesonderte Zuordnung</a:t>
            </a:r>
            <a:endParaRPr lang="de-DE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AutoShape 81">
            <a:extLst>
              <a:ext uri="{FF2B5EF4-FFF2-40B4-BE49-F238E27FC236}">
                <a16:creationId xmlns:a16="http://schemas.microsoft.com/office/drawing/2014/main" id="{65620182-E2CD-4CFB-AB54-B3940E831925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798802" y="5219568"/>
            <a:ext cx="525684" cy="400932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9D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20" name="AutoShape 12">
            <a:extLst>
              <a:ext uri="{FF2B5EF4-FFF2-40B4-BE49-F238E27FC236}">
                <a16:creationId xmlns:a16="http://schemas.microsoft.com/office/drawing/2014/main" id="{C9A42C6D-9A3D-4DB3-A5D1-FDCC3D1F80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3968" y="5805264"/>
            <a:ext cx="4415136" cy="360000"/>
          </a:xfrm>
          <a:prstGeom prst="roundRect">
            <a:avLst>
              <a:gd name="adj" fmla="val 16667"/>
            </a:avLst>
          </a:prstGeom>
          <a:solidFill>
            <a:srgbClr val="009DE0"/>
          </a:solidFill>
          <a:ln w="25400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54000" rIns="54000" anchor="ctr"/>
          <a:lstStyle/>
          <a:p>
            <a:pPr algn="ctr">
              <a:lnSpc>
                <a:spcPct val="110000"/>
              </a:lnSpc>
            </a:pPr>
            <a:r>
              <a:rPr lang="de-DE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Stimmzettel der Niederschrift als Anlage beifügen!</a:t>
            </a:r>
          </a:p>
        </p:txBody>
      </p:sp>
    </p:spTree>
    <p:extLst>
      <p:ext uri="{BB962C8B-B14F-4D97-AF65-F5344CB8AC3E}">
        <p14:creationId xmlns:p14="http://schemas.microsoft.com/office/powerpoint/2010/main" val="358780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Beschlussvermerk zu Beispiel 10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2656" y="1127776"/>
            <a:ext cx="7151307" cy="503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63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035" y="1268760"/>
            <a:ext cx="5219998" cy="370274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1700"/>
              </a:lnSpc>
              <a:tabLst>
                <a:tab pos="1698625" algn="l"/>
              </a:tabLst>
            </a:pPr>
            <a:r>
              <a:rPr lang="de-DE" sz="1600" dirty="0"/>
              <a:t>Briefwahl		    Mehrere Stimmzettel aus einem Stimmzettelumschlag, </a:t>
            </a:r>
            <a:br>
              <a:rPr lang="de-DE" sz="1600" dirty="0"/>
            </a:br>
            <a:r>
              <a:rPr lang="de-DE" sz="1600" dirty="0"/>
              <a:t>die gleich gekennzeichnet sind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276007" y="337875"/>
            <a:ext cx="936000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indent="0" algn="ctr">
              <a:buFont typeface="+mj-lt"/>
              <a:buNone/>
            </a:pPr>
            <a:r>
              <a:rPr lang="de-DE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11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25864129-9169-40DD-9419-489EE06262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3904" y="3887582"/>
            <a:ext cx="2223083" cy="1758975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52D7C553-4FA5-443C-A3AD-C6845426BA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3288" y="1139496"/>
            <a:ext cx="2224318" cy="1759952"/>
          </a:xfrm>
          <a:prstGeom prst="rect">
            <a:avLst/>
          </a:prstGeom>
        </p:spPr>
      </p:pic>
      <p:sp>
        <p:nvSpPr>
          <p:cNvPr id="18" name="AutoShape 81">
            <a:extLst>
              <a:ext uri="{FF2B5EF4-FFF2-40B4-BE49-F238E27FC236}">
                <a16:creationId xmlns:a16="http://schemas.microsoft.com/office/drawing/2014/main" id="{C68BD77F-0C53-4000-84D0-825B647DD2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2120" y="1772816"/>
            <a:ext cx="525684" cy="400932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9D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19" name="AutoShape 81">
            <a:extLst>
              <a:ext uri="{FF2B5EF4-FFF2-40B4-BE49-F238E27FC236}">
                <a16:creationId xmlns:a16="http://schemas.microsoft.com/office/drawing/2014/main" id="{99237B6B-6D03-411D-819C-918890244020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798802" y="3192600"/>
            <a:ext cx="525684" cy="400932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9D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20" name="AutoShape 12">
            <a:extLst>
              <a:ext uri="{FF2B5EF4-FFF2-40B4-BE49-F238E27FC236}">
                <a16:creationId xmlns:a16="http://schemas.microsoft.com/office/drawing/2014/main" id="{D5659692-F860-43EB-AA2C-C695BE469B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288" y="3078013"/>
            <a:ext cx="2155816" cy="612000"/>
          </a:xfrm>
          <a:prstGeom prst="roundRect">
            <a:avLst>
              <a:gd name="adj" fmla="val 16667"/>
            </a:avLst>
          </a:prstGeom>
          <a:solidFill>
            <a:srgbClr val="009DE0"/>
          </a:solidFill>
          <a:ln w="25400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54000" rIns="54000" anchor="ctr"/>
          <a:lstStyle/>
          <a:p>
            <a:pPr algn="ctr">
              <a:lnSpc>
                <a:spcPct val="110000"/>
              </a:lnSpc>
            </a:pPr>
            <a:r>
              <a:rPr lang="de-DE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Beschluss und </a:t>
            </a:r>
            <a:br>
              <a:rPr lang="de-DE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de-DE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gesonderte Zuordnung</a:t>
            </a:r>
            <a:endParaRPr lang="de-DE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AutoShape 81">
            <a:extLst>
              <a:ext uri="{FF2B5EF4-FFF2-40B4-BE49-F238E27FC236}">
                <a16:creationId xmlns:a16="http://schemas.microsoft.com/office/drawing/2014/main" id="{7A676C7F-E960-46A8-B8DB-9E2D3422D25C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798802" y="5219568"/>
            <a:ext cx="525684" cy="400932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9D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22" name="AutoShape 12">
            <a:extLst>
              <a:ext uri="{FF2B5EF4-FFF2-40B4-BE49-F238E27FC236}">
                <a16:creationId xmlns:a16="http://schemas.microsoft.com/office/drawing/2014/main" id="{005EB097-1414-4278-B0AC-548326D225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3968" y="5805264"/>
            <a:ext cx="4415136" cy="360000"/>
          </a:xfrm>
          <a:prstGeom prst="roundRect">
            <a:avLst>
              <a:gd name="adj" fmla="val 16667"/>
            </a:avLst>
          </a:prstGeom>
          <a:solidFill>
            <a:srgbClr val="009DE0"/>
          </a:solidFill>
          <a:ln w="25400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54000" rIns="54000" anchor="ctr"/>
          <a:lstStyle/>
          <a:p>
            <a:pPr algn="ctr">
              <a:lnSpc>
                <a:spcPct val="110000"/>
              </a:lnSpc>
            </a:pPr>
            <a:r>
              <a:rPr lang="de-DE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Stimmzettel der Niederschrift als Anlage beifügen!</a:t>
            </a:r>
          </a:p>
        </p:txBody>
      </p:sp>
    </p:spTree>
    <p:extLst>
      <p:ext uri="{BB962C8B-B14F-4D97-AF65-F5344CB8AC3E}">
        <p14:creationId xmlns:p14="http://schemas.microsoft.com/office/powerpoint/2010/main" val="309223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Beschlussvermerk zu Beispiel 11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2656" y="1127775"/>
            <a:ext cx="7151307" cy="503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24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035" y="1268760"/>
            <a:ext cx="5219997" cy="370274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1700"/>
              </a:lnSpc>
            </a:pPr>
            <a:r>
              <a:rPr lang="de-DE" sz="1600" dirty="0">
                <a:solidFill>
                  <a:prstClr val="white"/>
                </a:solidFill>
              </a:rPr>
              <a:t>Briefwahl   	    Mehrere Stimmzettel aus einem Stimmzettelumschlag, </a:t>
            </a:r>
            <a:br>
              <a:rPr lang="de-DE" sz="1600" dirty="0">
                <a:solidFill>
                  <a:prstClr val="white"/>
                </a:solidFill>
              </a:rPr>
            </a:br>
            <a:r>
              <a:rPr lang="de-DE" sz="1600" dirty="0">
                <a:solidFill>
                  <a:prstClr val="white"/>
                </a:solidFill>
              </a:rPr>
              <a:t>die verschieden gekennzeichnet sind</a:t>
            </a:r>
            <a:endParaRPr lang="de-DE" dirty="0"/>
          </a:p>
        </p:txBody>
      </p:sp>
      <p:sp>
        <p:nvSpPr>
          <p:cNvPr id="17" name="Textfeld 16"/>
          <p:cNvSpPr txBox="1"/>
          <p:nvPr/>
        </p:nvSpPr>
        <p:spPr>
          <a:xfrm>
            <a:off x="276007" y="337875"/>
            <a:ext cx="936000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indent="0" algn="ctr">
              <a:buFont typeface="+mj-lt"/>
              <a:buNone/>
            </a:pPr>
            <a:r>
              <a:rPr lang="de-DE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12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3A3A7247-51EB-45E2-87E9-1EA1EC5E13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3904" y="3887582"/>
            <a:ext cx="2223083" cy="1758976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1C764382-CD18-47C4-BE80-77F40B4B26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3288" y="1139496"/>
            <a:ext cx="2224318" cy="1759952"/>
          </a:xfrm>
          <a:prstGeom prst="rect">
            <a:avLst/>
          </a:prstGeom>
        </p:spPr>
      </p:pic>
      <p:sp>
        <p:nvSpPr>
          <p:cNvPr id="18" name="AutoShape 81">
            <a:extLst>
              <a:ext uri="{FF2B5EF4-FFF2-40B4-BE49-F238E27FC236}">
                <a16:creationId xmlns:a16="http://schemas.microsoft.com/office/drawing/2014/main" id="{084F31AE-C5E1-4BE0-A0E4-61C3FB21CA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2120" y="1772816"/>
            <a:ext cx="525684" cy="400932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9D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19" name="AutoShape 81">
            <a:extLst>
              <a:ext uri="{FF2B5EF4-FFF2-40B4-BE49-F238E27FC236}">
                <a16:creationId xmlns:a16="http://schemas.microsoft.com/office/drawing/2014/main" id="{3B12737B-66B1-484F-A48C-3565CACABD92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798802" y="3192600"/>
            <a:ext cx="525684" cy="400932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9D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20" name="AutoShape 12">
            <a:extLst>
              <a:ext uri="{FF2B5EF4-FFF2-40B4-BE49-F238E27FC236}">
                <a16:creationId xmlns:a16="http://schemas.microsoft.com/office/drawing/2014/main" id="{AF73BF30-47ED-4B89-A7E7-337B920743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288" y="3078013"/>
            <a:ext cx="2155816" cy="612000"/>
          </a:xfrm>
          <a:prstGeom prst="roundRect">
            <a:avLst>
              <a:gd name="adj" fmla="val 16667"/>
            </a:avLst>
          </a:prstGeom>
          <a:solidFill>
            <a:srgbClr val="009DE0"/>
          </a:solidFill>
          <a:ln w="25400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54000" rIns="54000" anchor="ctr"/>
          <a:lstStyle/>
          <a:p>
            <a:pPr algn="ctr">
              <a:lnSpc>
                <a:spcPct val="110000"/>
              </a:lnSpc>
            </a:pPr>
            <a:r>
              <a:rPr lang="de-DE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Beschluss und </a:t>
            </a:r>
            <a:br>
              <a:rPr lang="de-DE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de-DE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gesonderte Zuordnung</a:t>
            </a:r>
            <a:endParaRPr lang="de-DE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AutoShape 81">
            <a:extLst>
              <a:ext uri="{FF2B5EF4-FFF2-40B4-BE49-F238E27FC236}">
                <a16:creationId xmlns:a16="http://schemas.microsoft.com/office/drawing/2014/main" id="{7FE6DAFF-FFF4-46F8-998B-A02AA1E3FEAD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798802" y="5219568"/>
            <a:ext cx="525684" cy="400932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9D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22" name="AutoShape 12">
            <a:extLst>
              <a:ext uri="{FF2B5EF4-FFF2-40B4-BE49-F238E27FC236}">
                <a16:creationId xmlns:a16="http://schemas.microsoft.com/office/drawing/2014/main" id="{188A7C3B-5CCC-4871-AB05-D76E3654AD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3968" y="5805264"/>
            <a:ext cx="4415136" cy="360000"/>
          </a:xfrm>
          <a:prstGeom prst="roundRect">
            <a:avLst>
              <a:gd name="adj" fmla="val 16667"/>
            </a:avLst>
          </a:prstGeom>
          <a:solidFill>
            <a:srgbClr val="009DE0"/>
          </a:solidFill>
          <a:ln w="25400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54000" rIns="54000" anchor="ctr"/>
          <a:lstStyle/>
          <a:p>
            <a:pPr algn="ctr">
              <a:lnSpc>
                <a:spcPct val="110000"/>
              </a:lnSpc>
            </a:pPr>
            <a:r>
              <a:rPr lang="de-DE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Stimmzettel der Niederschrift als Anlage beifügen!</a:t>
            </a:r>
          </a:p>
        </p:txBody>
      </p:sp>
    </p:spTree>
    <p:extLst>
      <p:ext uri="{BB962C8B-B14F-4D97-AF65-F5344CB8AC3E}">
        <p14:creationId xmlns:p14="http://schemas.microsoft.com/office/powerpoint/2010/main" val="358345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Beschlussvermerk zu Beispiel 12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2657" y="1127776"/>
            <a:ext cx="7151304" cy="5035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68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400" dirty="0"/>
              <a:t>Gemeinderat / Stadtrat bzw. Kreistag</a:t>
            </a:r>
            <a:br>
              <a:rPr lang="de-DE" sz="1400" dirty="0"/>
            </a:br>
            <a:r>
              <a:rPr lang="de-DE" sz="1600" dirty="0"/>
              <a:t>Stapelbildung bei Verhältniswahl – Stapel a)</a:t>
            </a:r>
          </a:p>
        </p:txBody>
      </p:sp>
      <p:sp>
        <p:nvSpPr>
          <p:cNvPr id="20" name="Inhaltsplatzhalter 2"/>
          <p:cNvSpPr>
            <a:spLocks noGrp="1"/>
          </p:cNvSpPr>
          <p:nvPr>
            <p:ph idx="1"/>
          </p:nvPr>
        </p:nvSpPr>
        <p:spPr>
          <a:xfrm>
            <a:off x="458998" y="1268760"/>
            <a:ext cx="8433482" cy="4824536"/>
          </a:xfrm>
        </p:spPr>
        <p:txBody>
          <a:bodyPr/>
          <a:lstStyle/>
          <a:p>
            <a:pPr lvl="0"/>
            <a:r>
              <a:rPr lang="de-DE" b="1" dirty="0">
                <a:solidFill>
                  <a:srgbClr val="009900"/>
                </a:solidFill>
                <a:sym typeface="Wingdings" pitchFamily="2" charset="2"/>
              </a:rPr>
              <a:t>Zweifelsfrei gültige</a:t>
            </a:r>
            <a:r>
              <a:rPr lang="de-DE" dirty="0">
                <a:solidFill>
                  <a:srgbClr val="009900"/>
                </a:solidFill>
                <a:sym typeface="Wingdings" pitchFamily="2" charset="2"/>
              </a:rPr>
              <a:t> </a:t>
            </a:r>
            <a:r>
              <a:rPr lang="de-DE" dirty="0">
                <a:sym typeface="Wingdings" pitchFamily="2" charset="2"/>
              </a:rPr>
              <a:t>Stimmzettel, </a:t>
            </a:r>
            <a:br>
              <a:rPr lang="de-DE" dirty="0">
                <a:sym typeface="Wingdings" pitchFamily="2" charset="2"/>
              </a:rPr>
            </a:br>
            <a:r>
              <a:rPr lang="de-DE" dirty="0"/>
              <a:t>auf denen </a:t>
            </a:r>
            <a:r>
              <a:rPr lang="de-DE" u="sng" dirty="0"/>
              <a:t>ein</a:t>
            </a:r>
            <a:r>
              <a:rPr lang="de-DE" dirty="0"/>
              <a:t> Wahlvorschlag </a:t>
            </a:r>
            <a:br>
              <a:rPr lang="de-DE" dirty="0"/>
            </a:br>
            <a:r>
              <a:rPr lang="de-DE" u="sng" dirty="0"/>
              <a:t>unverändert</a:t>
            </a:r>
            <a:r>
              <a:rPr lang="de-DE" dirty="0"/>
              <a:t> gekennzeichnet wurde,</a:t>
            </a:r>
            <a:br>
              <a:rPr lang="de-DE" dirty="0"/>
            </a:br>
            <a:r>
              <a:rPr lang="de-DE" dirty="0"/>
              <a:t>geordnet nach Wahlvorschlägen</a:t>
            </a:r>
            <a:endParaRPr lang="de-DE" dirty="0">
              <a:sym typeface="Wingdings" pitchFamily="2" charset="2"/>
            </a:endParaRPr>
          </a:p>
          <a:p>
            <a:pPr lvl="1"/>
            <a:endParaRPr lang="de-DE" dirty="0"/>
          </a:p>
          <a:p>
            <a:pPr lvl="1"/>
            <a:endParaRPr lang="de-DE" dirty="0"/>
          </a:p>
          <a:p>
            <a:pPr lvl="1"/>
            <a:endParaRPr lang="de-DE" dirty="0"/>
          </a:p>
          <a:p>
            <a:pPr lvl="1"/>
            <a:endParaRPr lang="de-DE" dirty="0">
              <a:solidFill>
                <a:srgbClr val="FF0000"/>
              </a:solidFill>
              <a:sym typeface="Wingdings" pitchFamily="2" charset="2"/>
            </a:endParaRPr>
          </a:p>
          <a:p>
            <a:pPr lvl="1"/>
            <a:endParaRPr lang="de-DE" dirty="0">
              <a:solidFill>
                <a:srgbClr val="FF0000"/>
              </a:solidFill>
              <a:sym typeface="Wingdings" pitchFamily="2" charset="2"/>
            </a:endParaRPr>
          </a:p>
          <a:p>
            <a:pPr marL="457200" lvl="1" indent="0">
              <a:buNone/>
            </a:pPr>
            <a:endParaRPr lang="de-DE" dirty="0">
              <a:solidFill>
                <a:srgbClr val="FF0000"/>
              </a:solidFill>
              <a:sym typeface="Wingdings" pitchFamily="2" charset="2"/>
            </a:endParaRPr>
          </a:p>
          <a:p>
            <a:pPr lvl="1"/>
            <a:endParaRPr lang="de-DE" dirty="0"/>
          </a:p>
        </p:txBody>
      </p:sp>
      <p:grpSp>
        <p:nvGrpSpPr>
          <p:cNvPr id="17" name="Gruppieren 16"/>
          <p:cNvGrpSpPr/>
          <p:nvPr/>
        </p:nvGrpSpPr>
        <p:grpSpPr>
          <a:xfrm>
            <a:off x="857794" y="3033216"/>
            <a:ext cx="4794265" cy="2340000"/>
            <a:chOff x="857794" y="3923891"/>
            <a:chExt cx="4794265" cy="2340000"/>
          </a:xfrm>
        </p:grpSpPr>
        <p:grpSp>
          <p:nvGrpSpPr>
            <p:cNvPr id="35" name="Group 79"/>
            <p:cNvGrpSpPr>
              <a:grpSpLocks/>
            </p:cNvGrpSpPr>
            <p:nvPr/>
          </p:nvGrpSpPr>
          <p:grpSpPr bwMode="auto">
            <a:xfrm>
              <a:off x="3899135" y="5764336"/>
              <a:ext cx="1752924" cy="400932"/>
              <a:chOff x="1465" y="2673"/>
              <a:chExt cx="907" cy="181"/>
            </a:xfrm>
          </p:grpSpPr>
          <p:sp>
            <p:nvSpPr>
              <p:cNvPr id="39" name="AutoShape 80"/>
              <p:cNvSpPr>
                <a:spLocks noChangeArrowheads="1"/>
              </p:cNvSpPr>
              <p:nvPr/>
            </p:nvSpPr>
            <p:spPr bwMode="auto">
              <a:xfrm>
                <a:off x="1783" y="2673"/>
                <a:ext cx="272" cy="181"/>
              </a:xfrm>
              <a:custGeom>
                <a:avLst/>
                <a:gdLst>
                  <a:gd name="G0" fmla="+- 16200 0 0"/>
                  <a:gd name="G1" fmla="+- 5400 0 0"/>
                  <a:gd name="G2" fmla="+- 21600 0 5400"/>
                  <a:gd name="G3" fmla="+- 10800 0 5400"/>
                  <a:gd name="G4" fmla="+- 21600 0 16200"/>
                  <a:gd name="G5" fmla="*/ G4 G3 10800"/>
                  <a:gd name="G6" fmla="+- 21600 0 G5"/>
                  <a:gd name="T0" fmla="*/ 16200 w 21600"/>
                  <a:gd name="T1" fmla="*/ 0 h 21600"/>
                  <a:gd name="T2" fmla="*/ 0 w 21600"/>
                  <a:gd name="T3" fmla="*/ 10800 h 21600"/>
                  <a:gd name="T4" fmla="*/ 16200 w 21600"/>
                  <a:gd name="T5" fmla="*/ 21600 h 21600"/>
                  <a:gd name="T6" fmla="*/ 21600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G1 h 21600"/>
                  <a:gd name="T14" fmla="*/ G6 w 21600"/>
                  <a:gd name="T15" fmla="*/ G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close/>
                  </a:path>
                </a:pathLst>
              </a:custGeom>
              <a:solidFill>
                <a:srgbClr val="009DE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99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DE" dirty="0"/>
              </a:p>
            </p:txBody>
          </p:sp>
          <p:sp>
            <p:nvSpPr>
              <p:cNvPr id="40" name="AutoShape 81"/>
              <p:cNvSpPr>
                <a:spLocks noChangeArrowheads="1"/>
              </p:cNvSpPr>
              <p:nvPr/>
            </p:nvSpPr>
            <p:spPr bwMode="auto">
              <a:xfrm>
                <a:off x="1465" y="2673"/>
                <a:ext cx="272" cy="181"/>
              </a:xfrm>
              <a:custGeom>
                <a:avLst/>
                <a:gdLst>
                  <a:gd name="G0" fmla="+- 16200 0 0"/>
                  <a:gd name="G1" fmla="+- 5400 0 0"/>
                  <a:gd name="G2" fmla="+- 21600 0 5400"/>
                  <a:gd name="G3" fmla="+- 10800 0 5400"/>
                  <a:gd name="G4" fmla="+- 21600 0 16200"/>
                  <a:gd name="G5" fmla="*/ G4 G3 10800"/>
                  <a:gd name="G6" fmla="+- 21600 0 G5"/>
                  <a:gd name="T0" fmla="*/ 16200 w 21600"/>
                  <a:gd name="T1" fmla="*/ 0 h 21600"/>
                  <a:gd name="T2" fmla="*/ 0 w 21600"/>
                  <a:gd name="T3" fmla="*/ 10800 h 21600"/>
                  <a:gd name="T4" fmla="*/ 16200 w 21600"/>
                  <a:gd name="T5" fmla="*/ 21600 h 21600"/>
                  <a:gd name="T6" fmla="*/ 21600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G1 h 21600"/>
                  <a:gd name="T14" fmla="*/ G6 w 21600"/>
                  <a:gd name="T15" fmla="*/ G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close/>
                  </a:path>
                </a:pathLst>
              </a:custGeom>
              <a:solidFill>
                <a:srgbClr val="009DE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99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DE" dirty="0"/>
              </a:p>
            </p:txBody>
          </p:sp>
          <p:sp>
            <p:nvSpPr>
              <p:cNvPr id="41" name="AutoShape 82"/>
              <p:cNvSpPr>
                <a:spLocks noChangeArrowheads="1"/>
              </p:cNvSpPr>
              <p:nvPr/>
            </p:nvSpPr>
            <p:spPr bwMode="auto">
              <a:xfrm>
                <a:off x="2100" y="2673"/>
                <a:ext cx="272" cy="181"/>
              </a:xfrm>
              <a:custGeom>
                <a:avLst/>
                <a:gdLst>
                  <a:gd name="G0" fmla="+- 16200 0 0"/>
                  <a:gd name="G1" fmla="+- 5400 0 0"/>
                  <a:gd name="G2" fmla="+- 21600 0 5400"/>
                  <a:gd name="G3" fmla="+- 10800 0 5400"/>
                  <a:gd name="G4" fmla="+- 21600 0 16200"/>
                  <a:gd name="G5" fmla="*/ G4 G3 10800"/>
                  <a:gd name="G6" fmla="+- 21600 0 G5"/>
                  <a:gd name="T0" fmla="*/ 16200 w 21600"/>
                  <a:gd name="T1" fmla="*/ 0 h 21600"/>
                  <a:gd name="T2" fmla="*/ 0 w 21600"/>
                  <a:gd name="T3" fmla="*/ 10800 h 21600"/>
                  <a:gd name="T4" fmla="*/ 16200 w 21600"/>
                  <a:gd name="T5" fmla="*/ 21600 h 21600"/>
                  <a:gd name="T6" fmla="*/ 21600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G1 h 21600"/>
                  <a:gd name="T14" fmla="*/ G6 w 21600"/>
                  <a:gd name="T15" fmla="*/ G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close/>
                  </a:path>
                </a:pathLst>
              </a:custGeom>
              <a:solidFill>
                <a:srgbClr val="009DE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99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DE" dirty="0"/>
              </a:p>
            </p:txBody>
          </p:sp>
        </p:grpSp>
        <p:pic>
          <p:nvPicPr>
            <p:cNvPr id="19" name="Grafik 1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794" y="3923891"/>
              <a:ext cx="2618435" cy="23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7705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 bldLvl="5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400" dirty="0">
                <a:solidFill>
                  <a:prstClr val="white"/>
                </a:solidFill>
              </a:rPr>
              <a:t>Gemeinderat / Stadtrat bzw. Kreistag</a:t>
            </a:r>
            <a:br>
              <a:rPr lang="de-DE" sz="1400" dirty="0">
                <a:solidFill>
                  <a:prstClr val="white"/>
                </a:solidFill>
              </a:rPr>
            </a:br>
            <a:r>
              <a:rPr lang="de-DE" sz="1600" dirty="0">
                <a:solidFill>
                  <a:prstClr val="white"/>
                </a:solidFill>
              </a:rPr>
              <a:t>Stapelbildung bei Verhältniswahl – Stapel b)</a:t>
            </a:r>
            <a:endParaRPr lang="de-DE" sz="1800" dirty="0"/>
          </a:p>
        </p:txBody>
      </p:sp>
      <p:sp>
        <p:nvSpPr>
          <p:cNvPr id="20" name="Inhaltsplatzhalter 2"/>
          <p:cNvSpPr>
            <a:spLocks noGrp="1"/>
          </p:cNvSpPr>
          <p:nvPr>
            <p:ph idx="1"/>
          </p:nvPr>
        </p:nvSpPr>
        <p:spPr>
          <a:xfrm>
            <a:off x="458998" y="1268760"/>
            <a:ext cx="8649506" cy="4824536"/>
          </a:xfrm>
        </p:spPr>
        <p:txBody>
          <a:bodyPr/>
          <a:lstStyle/>
          <a:p>
            <a:pPr lvl="0"/>
            <a:r>
              <a:rPr lang="de-DE" b="1" dirty="0">
                <a:solidFill>
                  <a:srgbClr val="009900"/>
                </a:solidFill>
                <a:sym typeface="Wingdings" pitchFamily="2" charset="2"/>
              </a:rPr>
              <a:t>Zweifelsfrei gültige</a:t>
            </a:r>
            <a:r>
              <a:rPr lang="de-DE" dirty="0">
                <a:solidFill>
                  <a:srgbClr val="009900"/>
                </a:solidFill>
                <a:sym typeface="Wingdings" pitchFamily="2" charset="2"/>
              </a:rPr>
              <a:t> </a:t>
            </a:r>
            <a:r>
              <a:rPr lang="de-DE" dirty="0">
                <a:sym typeface="Wingdings" pitchFamily="2" charset="2"/>
              </a:rPr>
              <a:t>Stimmzettel, </a:t>
            </a:r>
            <a:br>
              <a:rPr lang="de-DE" dirty="0">
                <a:sym typeface="Wingdings" pitchFamily="2" charset="2"/>
              </a:rPr>
            </a:br>
            <a:r>
              <a:rPr lang="de-DE" dirty="0"/>
              <a:t>die </a:t>
            </a:r>
            <a:r>
              <a:rPr lang="de-DE" u="sng" dirty="0"/>
              <a:t>innerhalb eines</a:t>
            </a:r>
            <a:r>
              <a:rPr lang="de-DE" dirty="0"/>
              <a:t> Wahlvorschlags</a:t>
            </a:r>
            <a:br>
              <a:rPr lang="de-DE" dirty="0"/>
            </a:br>
            <a:r>
              <a:rPr lang="de-DE" u="sng" dirty="0"/>
              <a:t>verändert</a:t>
            </a:r>
            <a:r>
              <a:rPr lang="de-DE" dirty="0"/>
              <a:t> gekennzeichnet wurden, </a:t>
            </a:r>
            <a:br>
              <a:rPr lang="de-DE" dirty="0"/>
            </a:br>
            <a:r>
              <a:rPr lang="de-DE" dirty="0"/>
              <a:t>geordnet nach Wahlvorschlägen</a:t>
            </a:r>
            <a:endParaRPr lang="de-DE" dirty="0">
              <a:sym typeface="Wingdings" pitchFamily="2" charset="2"/>
            </a:endParaRPr>
          </a:p>
          <a:p>
            <a:pPr lvl="1"/>
            <a:endParaRPr lang="de-DE" dirty="0"/>
          </a:p>
          <a:p>
            <a:pPr lvl="1"/>
            <a:endParaRPr lang="de-DE" dirty="0"/>
          </a:p>
          <a:p>
            <a:pPr lvl="1"/>
            <a:endParaRPr lang="de-DE" dirty="0"/>
          </a:p>
          <a:p>
            <a:pPr lvl="1"/>
            <a:endParaRPr lang="de-DE" dirty="0">
              <a:solidFill>
                <a:srgbClr val="FF0000"/>
              </a:solidFill>
              <a:sym typeface="Wingdings" pitchFamily="2" charset="2"/>
            </a:endParaRPr>
          </a:p>
          <a:p>
            <a:pPr lvl="1"/>
            <a:endParaRPr lang="de-DE" dirty="0">
              <a:solidFill>
                <a:srgbClr val="FF0000"/>
              </a:solidFill>
              <a:sym typeface="Wingdings" pitchFamily="2" charset="2"/>
            </a:endParaRPr>
          </a:p>
          <a:p>
            <a:pPr marL="457200" lvl="1" indent="0">
              <a:buNone/>
            </a:pPr>
            <a:endParaRPr lang="de-DE" dirty="0">
              <a:solidFill>
                <a:srgbClr val="FF0000"/>
              </a:solidFill>
              <a:sym typeface="Wingdings" pitchFamily="2" charset="2"/>
            </a:endParaRPr>
          </a:p>
          <a:p>
            <a:pPr lvl="1"/>
            <a:endParaRPr lang="de-DE" dirty="0"/>
          </a:p>
        </p:txBody>
      </p:sp>
      <p:grpSp>
        <p:nvGrpSpPr>
          <p:cNvPr id="17" name="Gruppieren 16"/>
          <p:cNvGrpSpPr/>
          <p:nvPr/>
        </p:nvGrpSpPr>
        <p:grpSpPr>
          <a:xfrm>
            <a:off x="2272363" y="3033216"/>
            <a:ext cx="4819529" cy="2339999"/>
            <a:chOff x="2272363" y="3923891"/>
            <a:chExt cx="4819529" cy="2339999"/>
          </a:xfrm>
        </p:grpSpPr>
        <p:grpSp>
          <p:nvGrpSpPr>
            <p:cNvPr id="35" name="Group 79"/>
            <p:cNvGrpSpPr>
              <a:grpSpLocks/>
            </p:cNvGrpSpPr>
            <p:nvPr/>
          </p:nvGrpSpPr>
          <p:grpSpPr bwMode="auto">
            <a:xfrm>
              <a:off x="5338968" y="5724464"/>
              <a:ext cx="1752924" cy="400932"/>
              <a:chOff x="2210" y="2655"/>
              <a:chExt cx="907" cy="181"/>
            </a:xfrm>
          </p:grpSpPr>
          <p:sp>
            <p:nvSpPr>
              <p:cNvPr id="39" name="AutoShape 80"/>
              <p:cNvSpPr>
                <a:spLocks noChangeArrowheads="1"/>
              </p:cNvSpPr>
              <p:nvPr/>
            </p:nvSpPr>
            <p:spPr bwMode="auto">
              <a:xfrm>
                <a:off x="2528" y="2655"/>
                <a:ext cx="272" cy="181"/>
              </a:xfrm>
              <a:custGeom>
                <a:avLst/>
                <a:gdLst>
                  <a:gd name="G0" fmla="+- 16200 0 0"/>
                  <a:gd name="G1" fmla="+- 5400 0 0"/>
                  <a:gd name="G2" fmla="+- 21600 0 5400"/>
                  <a:gd name="G3" fmla="+- 10800 0 5400"/>
                  <a:gd name="G4" fmla="+- 21600 0 16200"/>
                  <a:gd name="G5" fmla="*/ G4 G3 10800"/>
                  <a:gd name="G6" fmla="+- 21600 0 G5"/>
                  <a:gd name="T0" fmla="*/ 16200 w 21600"/>
                  <a:gd name="T1" fmla="*/ 0 h 21600"/>
                  <a:gd name="T2" fmla="*/ 0 w 21600"/>
                  <a:gd name="T3" fmla="*/ 10800 h 21600"/>
                  <a:gd name="T4" fmla="*/ 16200 w 21600"/>
                  <a:gd name="T5" fmla="*/ 21600 h 21600"/>
                  <a:gd name="T6" fmla="*/ 21600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G1 h 21600"/>
                  <a:gd name="T14" fmla="*/ G6 w 21600"/>
                  <a:gd name="T15" fmla="*/ G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close/>
                  </a:path>
                </a:pathLst>
              </a:custGeom>
              <a:solidFill>
                <a:srgbClr val="009DE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99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DE" dirty="0"/>
              </a:p>
            </p:txBody>
          </p:sp>
          <p:sp>
            <p:nvSpPr>
              <p:cNvPr id="40" name="AutoShape 81"/>
              <p:cNvSpPr>
                <a:spLocks noChangeArrowheads="1"/>
              </p:cNvSpPr>
              <p:nvPr/>
            </p:nvSpPr>
            <p:spPr bwMode="auto">
              <a:xfrm>
                <a:off x="2210" y="2655"/>
                <a:ext cx="272" cy="181"/>
              </a:xfrm>
              <a:custGeom>
                <a:avLst/>
                <a:gdLst>
                  <a:gd name="G0" fmla="+- 16200 0 0"/>
                  <a:gd name="G1" fmla="+- 5400 0 0"/>
                  <a:gd name="G2" fmla="+- 21600 0 5400"/>
                  <a:gd name="G3" fmla="+- 10800 0 5400"/>
                  <a:gd name="G4" fmla="+- 21600 0 16200"/>
                  <a:gd name="G5" fmla="*/ G4 G3 10800"/>
                  <a:gd name="G6" fmla="+- 21600 0 G5"/>
                  <a:gd name="T0" fmla="*/ 16200 w 21600"/>
                  <a:gd name="T1" fmla="*/ 0 h 21600"/>
                  <a:gd name="T2" fmla="*/ 0 w 21600"/>
                  <a:gd name="T3" fmla="*/ 10800 h 21600"/>
                  <a:gd name="T4" fmla="*/ 16200 w 21600"/>
                  <a:gd name="T5" fmla="*/ 21600 h 21600"/>
                  <a:gd name="T6" fmla="*/ 21600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G1 h 21600"/>
                  <a:gd name="T14" fmla="*/ G6 w 21600"/>
                  <a:gd name="T15" fmla="*/ G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close/>
                  </a:path>
                </a:pathLst>
              </a:custGeom>
              <a:solidFill>
                <a:srgbClr val="009DE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99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DE" dirty="0"/>
              </a:p>
            </p:txBody>
          </p:sp>
          <p:sp>
            <p:nvSpPr>
              <p:cNvPr id="41" name="AutoShape 82"/>
              <p:cNvSpPr>
                <a:spLocks noChangeArrowheads="1"/>
              </p:cNvSpPr>
              <p:nvPr/>
            </p:nvSpPr>
            <p:spPr bwMode="auto">
              <a:xfrm>
                <a:off x="2845" y="2655"/>
                <a:ext cx="272" cy="181"/>
              </a:xfrm>
              <a:custGeom>
                <a:avLst/>
                <a:gdLst>
                  <a:gd name="G0" fmla="+- 16200 0 0"/>
                  <a:gd name="G1" fmla="+- 5400 0 0"/>
                  <a:gd name="G2" fmla="+- 21600 0 5400"/>
                  <a:gd name="G3" fmla="+- 10800 0 5400"/>
                  <a:gd name="G4" fmla="+- 21600 0 16200"/>
                  <a:gd name="G5" fmla="*/ G4 G3 10800"/>
                  <a:gd name="G6" fmla="+- 21600 0 G5"/>
                  <a:gd name="T0" fmla="*/ 16200 w 21600"/>
                  <a:gd name="T1" fmla="*/ 0 h 21600"/>
                  <a:gd name="T2" fmla="*/ 0 w 21600"/>
                  <a:gd name="T3" fmla="*/ 10800 h 21600"/>
                  <a:gd name="T4" fmla="*/ 16200 w 21600"/>
                  <a:gd name="T5" fmla="*/ 21600 h 21600"/>
                  <a:gd name="T6" fmla="*/ 21600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G1 h 21600"/>
                  <a:gd name="T14" fmla="*/ G6 w 21600"/>
                  <a:gd name="T15" fmla="*/ G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close/>
                  </a:path>
                </a:pathLst>
              </a:custGeom>
              <a:solidFill>
                <a:srgbClr val="009DE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99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DE" dirty="0"/>
              </a:p>
            </p:txBody>
          </p:sp>
        </p:grpSp>
        <p:pic>
          <p:nvPicPr>
            <p:cNvPr id="19" name="Grafik 1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2363" y="3923891"/>
              <a:ext cx="2618435" cy="23399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0020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 bldLvl="5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400" dirty="0">
                <a:solidFill>
                  <a:prstClr val="white"/>
                </a:solidFill>
              </a:rPr>
              <a:t>Gemeinderat / Stadtrat bzw. Kreistag</a:t>
            </a:r>
            <a:br>
              <a:rPr lang="de-DE" sz="1400" dirty="0">
                <a:solidFill>
                  <a:prstClr val="white"/>
                </a:solidFill>
              </a:rPr>
            </a:br>
            <a:r>
              <a:rPr lang="de-DE" sz="1600" dirty="0">
                <a:solidFill>
                  <a:prstClr val="white"/>
                </a:solidFill>
              </a:rPr>
              <a:t>Stapelbildung bei Verhältniswahl – Stapel c)</a:t>
            </a:r>
            <a:endParaRPr lang="de-DE" sz="1800" dirty="0"/>
          </a:p>
        </p:txBody>
      </p:sp>
      <p:sp>
        <p:nvSpPr>
          <p:cNvPr id="20" name="Inhaltsplatzhalter 2"/>
          <p:cNvSpPr>
            <a:spLocks noGrp="1"/>
          </p:cNvSpPr>
          <p:nvPr>
            <p:ph idx="1"/>
          </p:nvPr>
        </p:nvSpPr>
        <p:spPr>
          <a:xfrm>
            <a:off x="458998" y="1268760"/>
            <a:ext cx="8433482" cy="4824536"/>
          </a:xfrm>
        </p:spPr>
        <p:txBody>
          <a:bodyPr/>
          <a:lstStyle/>
          <a:p>
            <a:pPr lvl="0"/>
            <a:r>
              <a:rPr lang="de-DE" b="1" dirty="0">
                <a:solidFill>
                  <a:srgbClr val="009900"/>
                </a:solidFill>
                <a:sym typeface="Wingdings" pitchFamily="2" charset="2"/>
              </a:rPr>
              <a:t>Zweifelsfrei gültige</a:t>
            </a:r>
            <a:r>
              <a:rPr lang="de-DE" dirty="0">
                <a:solidFill>
                  <a:srgbClr val="009900"/>
                </a:solidFill>
                <a:sym typeface="Wingdings" pitchFamily="2" charset="2"/>
              </a:rPr>
              <a:t> </a:t>
            </a:r>
            <a:r>
              <a:rPr lang="de-DE" dirty="0">
                <a:sym typeface="Wingdings" pitchFamily="2" charset="2"/>
              </a:rPr>
              <a:t>Stimmzettel, </a:t>
            </a:r>
            <a:br>
              <a:rPr lang="de-DE" dirty="0">
                <a:sym typeface="Wingdings" pitchFamily="2" charset="2"/>
              </a:rPr>
            </a:br>
            <a:r>
              <a:rPr lang="de-DE" dirty="0">
                <a:sym typeface="Wingdings" pitchFamily="2" charset="2"/>
              </a:rPr>
              <a:t>auf denen </a:t>
            </a:r>
            <a:r>
              <a:rPr lang="de-DE" u="sng" dirty="0"/>
              <a:t>verschiedene</a:t>
            </a:r>
            <a:r>
              <a:rPr lang="de-DE" dirty="0"/>
              <a:t> Wahlvorschläge</a:t>
            </a:r>
            <a:br>
              <a:rPr lang="de-DE" dirty="0"/>
            </a:br>
            <a:r>
              <a:rPr lang="de-DE" u="sng" dirty="0"/>
              <a:t>verändert</a:t>
            </a:r>
            <a:r>
              <a:rPr lang="de-DE" dirty="0"/>
              <a:t> gekennzeichnet wurden</a:t>
            </a:r>
            <a:endParaRPr lang="de-DE" dirty="0">
              <a:sym typeface="Wingdings" pitchFamily="2" charset="2"/>
            </a:endParaRPr>
          </a:p>
          <a:p>
            <a:pPr lvl="1"/>
            <a:endParaRPr lang="de-DE" dirty="0"/>
          </a:p>
          <a:p>
            <a:pPr lvl="1"/>
            <a:endParaRPr lang="de-DE" dirty="0"/>
          </a:p>
          <a:p>
            <a:pPr lvl="1"/>
            <a:endParaRPr lang="de-DE" dirty="0"/>
          </a:p>
          <a:p>
            <a:pPr lvl="1"/>
            <a:endParaRPr lang="de-DE" dirty="0">
              <a:solidFill>
                <a:srgbClr val="FF0000"/>
              </a:solidFill>
              <a:sym typeface="Wingdings" pitchFamily="2" charset="2"/>
            </a:endParaRPr>
          </a:p>
          <a:p>
            <a:pPr lvl="1"/>
            <a:endParaRPr lang="de-DE" dirty="0">
              <a:solidFill>
                <a:srgbClr val="FF0000"/>
              </a:solidFill>
              <a:sym typeface="Wingdings" pitchFamily="2" charset="2"/>
            </a:endParaRPr>
          </a:p>
          <a:p>
            <a:pPr marL="457200" lvl="1" indent="0">
              <a:buNone/>
            </a:pPr>
            <a:endParaRPr lang="de-DE" dirty="0">
              <a:solidFill>
                <a:srgbClr val="FF0000"/>
              </a:solidFill>
              <a:sym typeface="Wingdings" pitchFamily="2" charset="2"/>
            </a:endParaRPr>
          </a:p>
          <a:p>
            <a:pPr lvl="1"/>
            <a:endParaRPr lang="de-DE" dirty="0"/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757" y="3033217"/>
            <a:ext cx="2618434" cy="233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3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 bldLvl="5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400" dirty="0">
                <a:solidFill>
                  <a:prstClr val="white"/>
                </a:solidFill>
              </a:rPr>
              <a:t>Gemeinderat / Stadtrat bzw. Kreistag</a:t>
            </a:r>
            <a:br>
              <a:rPr lang="de-DE" sz="1400" dirty="0">
                <a:solidFill>
                  <a:prstClr val="white"/>
                </a:solidFill>
              </a:rPr>
            </a:br>
            <a:r>
              <a:rPr lang="de-DE" sz="1600" dirty="0">
                <a:solidFill>
                  <a:prstClr val="white"/>
                </a:solidFill>
              </a:rPr>
              <a:t>Stapelbildung bei Verhältniswahl – Stapel d)</a:t>
            </a:r>
            <a:endParaRPr lang="de-DE" sz="1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sym typeface="Wingdings" pitchFamily="2" charset="2"/>
              </a:rPr>
              <a:t>Nicht gekennzeichnete (= leer abgegebene) Stimmzettel</a:t>
            </a:r>
          </a:p>
          <a:p>
            <a:pPr lvl="1"/>
            <a:endParaRPr lang="de-DE" dirty="0"/>
          </a:p>
        </p:txBody>
      </p:sp>
      <p:grpSp>
        <p:nvGrpSpPr>
          <p:cNvPr id="11" name="Gruppieren 10"/>
          <p:cNvGrpSpPr/>
          <p:nvPr/>
        </p:nvGrpSpPr>
        <p:grpSpPr>
          <a:xfrm>
            <a:off x="585411" y="2163268"/>
            <a:ext cx="8091045" cy="3565462"/>
            <a:chOff x="585411" y="2191867"/>
            <a:chExt cx="8091045" cy="3565462"/>
          </a:xfrm>
        </p:grpSpPr>
        <p:sp>
          <p:nvSpPr>
            <p:cNvPr id="12" name="Rectangle 33"/>
            <p:cNvSpPr>
              <a:spLocks noChangeArrowheads="1"/>
            </p:cNvSpPr>
            <p:nvPr/>
          </p:nvSpPr>
          <p:spPr bwMode="auto">
            <a:xfrm>
              <a:off x="3456456" y="2492896"/>
              <a:ext cx="5220000" cy="1080120"/>
            </a:xfrm>
            <a:prstGeom prst="roundRect">
              <a:avLst>
                <a:gd name="adj" fmla="val 6379"/>
              </a:avLst>
            </a:prstGeom>
            <a:solidFill>
              <a:srgbClr val="58585A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marL="0" lvl="1"/>
              <a:r>
                <a:rPr lang="de-DE" b="1" dirty="0">
                  <a:solidFill>
                    <a:schemeClr val="bg1"/>
                  </a:solidFill>
                  <a:sym typeface="Wingdings"/>
                </a:rPr>
                <a:t> </a:t>
              </a:r>
              <a:r>
                <a:rPr lang="de-DE" b="1" u="sng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Bei Briefwahl zusätzlich</a:t>
              </a:r>
              <a:r>
                <a:rPr lang="de-DE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:</a:t>
              </a:r>
            </a:p>
            <a:p>
              <a:pPr marL="0" lvl="1">
                <a:spcBef>
                  <a:spcPts val="600"/>
                </a:spcBef>
              </a:pPr>
              <a:r>
                <a:rPr lang="de-DE" sz="16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Stimmzettelumschläge</a:t>
              </a:r>
              <a:br>
                <a:rPr lang="de-DE" sz="16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de-DE" sz="16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mit Vermerk „Stimmzettel GR/SR bzw. KT fehlt“</a:t>
              </a:r>
            </a:p>
          </p:txBody>
        </p:sp>
        <p:pic>
          <p:nvPicPr>
            <p:cNvPr id="13" name="Grafik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411" y="2191867"/>
              <a:ext cx="2618435" cy="2340000"/>
            </a:xfrm>
            <a:prstGeom prst="rect">
              <a:avLst/>
            </a:prstGeom>
          </p:spPr>
        </p:pic>
        <p:pic>
          <p:nvPicPr>
            <p:cNvPr id="14" name="Grafik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0000">
              <a:off x="4763877" y="4028838"/>
              <a:ext cx="2515030" cy="17284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863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3"/>
          <p:cNvSpPr>
            <a:spLocks noChangeArrowheads="1"/>
          </p:cNvSpPr>
          <p:nvPr/>
        </p:nvSpPr>
        <p:spPr bwMode="auto">
          <a:xfrm>
            <a:off x="827584" y="1124744"/>
            <a:ext cx="8064896" cy="2664296"/>
          </a:xfrm>
          <a:prstGeom prst="roundRect">
            <a:avLst>
              <a:gd name="adj" fmla="val 6379"/>
            </a:avLst>
          </a:prstGeom>
          <a:solidFill>
            <a:srgbClr val="58585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de-DE" dirty="0"/>
              <a:t>Grundsätzliches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8998" y="1268760"/>
            <a:ext cx="8433482" cy="4896544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900"/>
              </a:spcAft>
            </a:pPr>
            <a:r>
              <a:rPr lang="de-DE" b="1" dirty="0">
                <a:solidFill>
                  <a:schemeClr val="bg1"/>
                </a:solidFill>
                <a:sym typeface="Wingdings"/>
              </a:rPr>
              <a:t> </a:t>
            </a:r>
            <a:r>
              <a:rPr lang="de-DE" b="1" u="sng" dirty="0">
                <a:solidFill>
                  <a:schemeClr val="bg1"/>
                </a:solidFill>
              </a:rPr>
              <a:t>Bei Briefwahl zusätzlich</a:t>
            </a:r>
            <a:r>
              <a:rPr lang="de-DE" b="1" dirty="0">
                <a:solidFill>
                  <a:schemeClr val="bg1"/>
                </a:solidFill>
              </a:rPr>
              <a:t>:</a:t>
            </a:r>
          </a:p>
          <a:p>
            <a:pPr marL="0" indent="0" defTabSz="715963">
              <a:spcBef>
                <a:spcPts val="0"/>
              </a:spcBef>
              <a:spcAft>
                <a:spcPts val="900"/>
              </a:spcAft>
              <a:buNone/>
            </a:pPr>
            <a:r>
              <a:rPr lang="de-DE" dirty="0">
                <a:solidFill>
                  <a:schemeClr val="bg1"/>
                </a:solidFill>
              </a:rPr>
              <a:t>	Ungültig ist die gesamte Stimmvergabe, wenn …</a:t>
            </a:r>
          </a:p>
          <a:p>
            <a:pPr lvl="2">
              <a:spcBef>
                <a:spcPts val="600"/>
              </a:spcBef>
              <a:spcAft>
                <a:spcPts val="500"/>
              </a:spcAft>
              <a:buClr>
                <a:schemeClr val="bg1"/>
              </a:buClr>
            </a:pPr>
            <a:r>
              <a:rPr lang="de-DE" dirty="0">
                <a:solidFill>
                  <a:schemeClr val="bg1"/>
                </a:solidFill>
              </a:rPr>
              <a:t>… </a:t>
            </a:r>
            <a:r>
              <a:rPr lang="de-DE" dirty="0">
                <a:solidFill>
                  <a:schemeClr val="bg1"/>
                </a:solidFill>
                <a:sym typeface="Wingdings" pitchFamily="2" charset="2"/>
              </a:rPr>
              <a:t>sich mehrere gleichartige Stimmzettel im Stimmzettelumschlag befinden, die verschieden gekennzeichnet sind</a:t>
            </a:r>
          </a:p>
          <a:p>
            <a:pPr lvl="2">
              <a:spcBef>
                <a:spcPts val="600"/>
              </a:spcBef>
              <a:spcAft>
                <a:spcPts val="500"/>
              </a:spcAft>
              <a:buClr>
                <a:schemeClr val="bg1"/>
              </a:buClr>
            </a:pPr>
            <a:r>
              <a:rPr lang="de-DE" dirty="0">
                <a:solidFill>
                  <a:schemeClr val="bg1"/>
                </a:solidFill>
                <a:sym typeface="Wingdings" pitchFamily="2" charset="2"/>
              </a:rPr>
              <a:t>… der Stimmzettelumschlag leer abgegeben wurde oder ein Stimmzettel fehlt (ohne Beschlussfassung)</a:t>
            </a:r>
          </a:p>
          <a:p>
            <a:pPr>
              <a:spcBef>
                <a:spcPts val="0"/>
              </a:spcBef>
              <a:spcAft>
                <a:spcPts val="900"/>
              </a:spcAft>
            </a:pPr>
            <a:endParaRPr lang="de-DE" dirty="0">
              <a:solidFill>
                <a:schemeClr val="bg1"/>
              </a:solidFill>
            </a:endParaRPr>
          </a:p>
          <a:p>
            <a:pPr>
              <a:spcBef>
                <a:spcPts val="1800"/>
              </a:spcBef>
              <a:spcAft>
                <a:spcPts val="500"/>
              </a:spcAft>
            </a:pPr>
            <a:r>
              <a:rPr lang="de-DE" dirty="0"/>
              <a:t>Ungültig sind einzelne Stimmvergaben, wenn …</a:t>
            </a:r>
            <a:endParaRPr lang="de-DE" dirty="0">
              <a:sym typeface="Wingdings" pitchFamily="2" charset="2"/>
            </a:endParaRPr>
          </a:p>
          <a:p>
            <a:pPr lvl="1">
              <a:spcBef>
                <a:spcPts val="600"/>
              </a:spcBef>
              <a:spcAft>
                <a:spcPts val="500"/>
              </a:spcAft>
            </a:pPr>
            <a:r>
              <a:rPr lang="de-DE" dirty="0"/>
              <a:t>… eine sich bewerbende Person mehr als drei Stimmen erhalten hat (hinsichtlich der darüber hinausgehenden Stimmen)</a:t>
            </a:r>
          </a:p>
          <a:p>
            <a:pPr lvl="1">
              <a:spcBef>
                <a:spcPts val="600"/>
              </a:spcBef>
              <a:spcAft>
                <a:spcPts val="500"/>
              </a:spcAft>
            </a:pPr>
            <a:r>
              <a:rPr lang="de-DE" dirty="0"/>
              <a:t>… der Wählerwille nur teilweise nicht zweifelsfrei zu erkennen ist</a:t>
            </a:r>
            <a:br>
              <a:rPr lang="de-DE" dirty="0"/>
            </a:br>
            <a:r>
              <a:rPr lang="de-DE" dirty="0"/>
              <a:t>(hinsichtlich der unklaren Stimmvergaben) </a:t>
            </a:r>
          </a:p>
        </p:txBody>
      </p:sp>
    </p:spTree>
    <p:extLst>
      <p:ext uri="{BB962C8B-B14F-4D97-AF65-F5344CB8AC3E}">
        <p14:creationId xmlns:p14="http://schemas.microsoft.com/office/powerpoint/2010/main" val="37610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uiExpand="1" build="p" bldLvl="5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400" dirty="0">
                <a:solidFill>
                  <a:prstClr val="white"/>
                </a:solidFill>
              </a:rPr>
              <a:t>Gemeinderat / Stadtrat bzw. Kreistag</a:t>
            </a:r>
            <a:br>
              <a:rPr lang="de-DE" sz="1400" dirty="0">
                <a:solidFill>
                  <a:prstClr val="white"/>
                </a:solidFill>
              </a:rPr>
            </a:br>
            <a:r>
              <a:rPr lang="de-DE" sz="1600" dirty="0">
                <a:solidFill>
                  <a:prstClr val="white"/>
                </a:solidFill>
              </a:rPr>
              <a:t>Stapelbildung bei Verhältniswahl – Stapel e)</a:t>
            </a:r>
            <a:endParaRPr lang="de-DE" sz="18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sym typeface="Wingdings" pitchFamily="2" charset="2"/>
              </a:rPr>
              <a:t>Gekennzeichnete Stimmzettel </a:t>
            </a:r>
            <a:r>
              <a:rPr lang="de-DE" b="1" dirty="0">
                <a:sym typeface="Wingdings" pitchFamily="2" charset="2"/>
              </a:rPr>
              <a:t>mit Anlass zu Bedenken</a:t>
            </a:r>
            <a:r>
              <a:rPr lang="de-DE" dirty="0">
                <a:sym typeface="Wingdings" pitchFamily="2" charset="2"/>
              </a:rPr>
              <a:t>,</a:t>
            </a:r>
            <a:br>
              <a:rPr lang="de-DE" dirty="0">
                <a:sym typeface="Wingdings" pitchFamily="2" charset="2"/>
              </a:rPr>
            </a:br>
            <a:r>
              <a:rPr lang="de-DE" dirty="0">
                <a:sym typeface="Wingdings" pitchFamily="2" charset="2"/>
              </a:rPr>
              <a:t>über die Beschluss zu fassen ist</a:t>
            </a:r>
          </a:p>
          <a:p>
            <a:pPr lvl="1"/>
            <a:endParaRPr lang="de-DE" dirty="0"/>
          </a:p>
        </p:txBody>
      </p:sp>
      <p:grpSp>
        <p:nvGrpSpPr>
          <p:cNvPr id="5" name="Gruppieren 4"/>
          <p:cNvGrpSpPr/>
          <p:nvPr/>
        </p:nvGrpSpPr>
        <p:grpSpPr>
          <a:xfrm>
            <a:off x="585411" y="2167523"/>
            <a:ext cx="8379077" cy="3890754"/>
            <a:chOff x="585411" y="2167523"/>
            <a:chExt cx="8379077" cy="3890754"/>
          </a:xfrm>
        </p:grpSpPr>
        <p:grpSp>
          <p:nvGrpSpPr>
            <p:cNvPr id="10" name="Gruppieren 9"/>
            <p:cNvGrpSpPr/>
            <p:nvPr/>
          </p:nvGrpSpPr>
          <p:grpSpPr>
            <a:xfrm>
              <a:off x="585411" y="2167523"/>
              <a:ext cx="8379077" cy="3888132"/>
              <a:chOff x="585411" y="1980851"/>
              <a:chExt cx="8379077" cy="3888132"/>
            </a:xfrm>
          </p:grpSpPr>
          <p:sp>
            <p:nvSpPr>
              <p:cNvPr id="11" name="Rectangle 33"/>
              <p:cNvSpPr>
                <a:spLocks noChangeArrowheads="1"/>
              </p:cNvSpPr>
              <p:nvPr/>
            </p:nvSpPr>
            <p:spPr bwMode="auto">
              <a:xfrm>
                <a:off x="3456456" y="1980851"/>
                <a:ext cx="5508032" cy="1332000"/>
              </a:xfrm>
              <a:prstGeom prst="roundRect">
                <a:avLst>
                  <a:gd name="adj" fmla="val 6379"/>
                </a:avLst>
              </a:prstGeom>
              <a:solidFill>
                <a:srgbClr val="58585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/>
              <a:p>
                <a:pPr marL="0" lvl="1"/>
                <a:r>
                  <a:rPr lang="de-DE" b="1" dirty="0">
                    <a:solidFill>
                      <a:schemeClr val="bg1"/>
                    </a:solidFill>
                    <a:sym typeface="Wingdings"/>
                  </a:rPr>
                  <a:t> </a:t>
                </a:r>
                <a:r>
                  <a:rPr lang="de-DE" b="1" u="sng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Bei Briefwahl zusätzlich</a:t>
                </a:r>
                <a:r>
                  <a:rPr lang="de-DE" b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:</a:t>
                </a:r>
              </a:p>
              <a:p>
                <a:pPr marL="285750" lvl="1" indent="-285750">
                  <a:spcBef>
                    <a:spcPts val="600"/>
                  </a:spcBef>
                  <a:buFontTx/>
                  <a:buChar char="-"/>
                </a:pPr>
                <a:r>
                  <a:rPr lang="de-DE" sz="16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Stimmzettelumschläge mit Anlass zu Bedenken</a:t>
                </a:r>
              </a:p>
              <a:p>
                <a:pPr marL="285750" lvl="1" indent="-285750">
                  <a:spcBef>
                    <a:spcPts val="600"/>
                  </a:spcBef>
                  <a:buFontTx/>
                  <a:buChar char="-"/>
                </a:pPr>
                <a:r>
                  <a:rPr lang="de-DE" sz="1600" u="sng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mehrere</a:t>
                </a:r>
                <a:r>
                  <a:rPr lang="de-DE" sz="16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Stimmzettel der entsprechenden Wahl </a:t>
                </a:r>
                <a:br>
                  <a:rPr lang="de-DE" sz="16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</a:br>
                <a:r>
                  <a:rPr lang="de-DE" sz="16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aus </a:t>
                </a:r>
                <a:r>
                  <a:rPr lang="de-DE" sz="1600" u="sng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einem</a:t>
                </a:r>
                <a:r>
                  <a:rPr lang="de-DE" sz="16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Stimmzettelumschlag</a:t>
                </a:r>
              </a:p>
            </p:txBody>
          </p:sp>
          <p:pic>
            <p:nvPicPr>
              <p:cNvPr id="12" name="Grafik 11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5411" y="1980851"/>
                <a:ext cx="2618435" cy="2340000"/>
              </a:xfrm>
              <a:prstGeom prst="rect">
                <a:avLst/>
              </a:prstGeom>
            </p:spPr>
          </p:pic>
          <p:pic>
            <p:nvPicPr>
              <p:cNvPr id="13" name="Grafik 1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20000">
                <a:off x="6198613" y="3564983"/>
                <a:ext cx="2721326" cy="2304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4" name="Grafik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0000">
              <a:off x="3308745" y="4179077"/>
              <a:ext cx="2734320" cy="1879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5623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00" y="1340768"/>
            <a:ext cx="5219999" cy="372090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400" dirty="0"/>
              <a:t>Nur Listenkreuz</a:t>
            </a:r>
            <a:br>
              <a:rPr lang="de-DE" dirty="0"/>
            </a:br>
            <a:r>
              <a:rPr lang="de-DE" sz="1600" dirty="0"/>
              <a:t>Einfach aufgeführte Bewerberinnen und Bewerber </a:t>
            </a:r>
            <a:endParaRPr lang="de-DE" dirty="0"/>
          </a:p>
        </p:txBody>
      </p:sp>
      <p:sp>
        <p:nvSpPr>
          <p:cNvPr id="13" name="AutoShape 81"/>
          <p:cNvSpPr>
            <a:spLocks noChangeArrowheads="1"/>
          </p:cNvSpPr>
          <p:nvPr/>
        </p:nvSpPr>
        <p:spPr bwMode="auto">
          <a:xfrm>
            <a:off x="5652120" y="1772816"/>
            <a:ext cx="525684" cy="400932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9D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276007" y="337875"/>
            <a:ext cx="936000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indent="0" algn="ctr">
              <a:buFont typeface="+mj-lt"/>
              <a:buNone/>
            </a:pPr>
            <a:r>
              <a:rPr lang="de-DE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13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314" y="1018806"/>
            <a:ext cx="2223656" cy="198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07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400" dirty="0">
                <a:solidFill>
                  <a:prstClr val="white"/>
                </a:solidFill>
              </a:rPr>
              <a:t>Nur Listenkreuz</a:t>
            </a:r>
            <a:br>
              <a:rPr lang="de-DE" dirty="0">
                <a:solidFill>
                  <a:prstClr val="white"/>
                </a:solidFill>
              </a:rPr>
            </a:br>
            <a:r>
              <a:rPr lang="de-DE" sz="1600" dirty="0"/>
              <a:t>Mehrfach aufgeführte Bewerberinnen und Bewerber</a:t>
            </a:r>
            <a:endParaRPr lang="de-DE" dirty="0"/>
          </a:p>
        </p:txBody>
      </p:sp>
      <p:sp>
        <p:nvSpPr>
          <p:cNvPr id="13" name="AutoShape 81"/>
          <p:cNvSpPr>
            <a:spLocks noChangeArrowheads="1"/>
          </p:cNvSpPr>
          <p:nvPr/>
        </p:nvSpPr>
        <p:spPr bwMode="auto">
          <a:xfrm>
            <a:off x="5652120" y="1772816"/>
            <a:ext cx="525684" cy="400932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9D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00" y="1340768"/>
            <a:ext cx="5219999" cy="3720906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276007" y="337875"/>
            <a:ext cx="936000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indent="0" algn="ctr">
              <a:buFont typeface="+mj-lt"/>
              <a:buNone/>
            </a:pPr>
            <a:r>
              <a:rPr lang="de-DE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14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314" y="1018806"/>
            <a:ext cx="2223656" cy="198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48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400" dirty="0">
                <a:solidFill>
                  <a:prstClr val="white"/>
                </a:solidFill>
              </a:rPr>
              <a:t>Nur Listenkreuz</a:t>
            </a:r>
            <a:br>
              <a:rPr lang="de-DE" dirty="0">
                <a:solidFill>
                  <a:prstClr val="white"/>
                </a:solidFill>
              </a:rPr>
            </a:br>
            <a:r>
              <a:rPr lang="de-DE" sz="1600" dirty="0"/>
              <a:t>Kennzeichnung außerhalb des Kreises </a:t>
            </a:r>
            <a:endParaRPr lang="de-DE" dirty="0"/>
          </a:p>
        </p:txBody>
      </p:sp>
      <p:sp>
        <p:nvSpPr>
          <p:cNvPr id="13" name="AutoShape 81"/>
          <p:cNvSpPr>
            <a:spLocks noChangeArrowheads="1"/>
          </p:cNvSpPr>
          <p:nvPr/>
        </p:nvSpPr>
        <p:spPr bwMode="auto">
          <a:xfrm>
            <a:off x="5652120" y="1772816"/>
            <a:ext cx="525684" cy="400932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9D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00" y="1340768"/>
            <a:ext cx="5219999" cy="3720906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276007" y="337875"/>
            <a:ext cx="936000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indent="0" algn="ctr">
              <a:buFont typeface="+mj-lt"/>
              <a:buNone/>
            </a:pPr>
            <a:r>
              <a:rPr lang="de-DE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15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D9050B0-00E4-4132-A66D-E04EA94D20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314" y="1018806"/>
            <a:ext cx="2223656" cy="198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26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400" dirty="0">
                <a:solidFill>
                  <a:prstClr val="white"/>
                </a:solidFill>
              </a:rPr>
              <a:t>Nur Listenkreuz</a:t>
            </a:r>
            <a:br>
              <a:rPr lang="de-DE" dirty="0">
                <a:solidFill>
                  <a:prstClr val="white"/>
                </a:solidFill>
              </a:rPr>
            </a:br>
            <a:r>
              <a:rPr lang="de-DE" sz="1600" dirty="0"/>
              <a:t>Gesamtstimmenzahl im Kreis eingetragen </a:t>
            </a:r>
            <a:endParaRPr lang="de-DE" dirty="0"/>
          </a:p>
        </p:txBody>
      </p:sp>
      <p:sp>
        <p:nvSpPr>
          <p:cNvPr id="13" name="AutoShape 81"/>
          <p:cNvSpPr>
            <a:spLocks noChangeArrowheads="1"/>
          </p:cNvSpPr>
          <p:nvPr/>
        </p:nvSpPr>
        <p:spPr bwMode="auto">
          <a:xfrm>
            <a:off x="5652120" y="1772816"/>
            <a:ext cx="525684" cy="400932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9D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00" y="1340768"/>
            <a:ext cx="5219998" cy="3720905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276007" y="337875"/>
            <a:ext cx="936000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indent="0" algn="ctr">
              <a:buFont typeface="+mj-lt"/>
              <a:buNone/>
            </a:pPr>
            <a:r>
              <a:rPr lang="de-DE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16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A543B26-3D25-4C34-8D76-77B16A2AE9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314" y="1018806"/>
            <a:ext cx="2223656" cy="198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89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400" dirty="0">
                <a:solidFill>
                  <a:prstClr val="white"/>
                </a:solidFill>
              </a:rPr>
              <a:t>Nur Listenkreuz</a:t>
            </a:r>
            <a:br>
              <a:rPr lang="de-DE" dirty="0">
                <a:solidFill>
                  <a:prstClr val="white"/>
                </a:solidFill>
              </a:rPr>
            </a:br>
            <a:r>
              <a:rPr lang="de-DE" sz="1600" dirty="0"/>
              <a:t>Andere Wahlvorschläge gestrichen </a:t>
            </a:r>
            <a:endParaRPr lang="de-DE" dirty="0"/>
          </a:p>
        </p:txBody>
      </p:sp>
      <p:sp>
        <p:nvSpPr>
          <p:cNvPr id="13" name="AutoShape 81"/>
          <p:cNvSpPr>
            <a:spLocks noChangeArrowheads="1"/>
          </p:cNvSpPr>
          <p:nvPr/>
        </p:nvSpPr>
        <p:spPr bwMode="auto">
          <a:xfrm>
            <a:off x="5652120" y="1772816"/>
            <a:ext cx="525684" cy="400932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9D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00" y="1340768"/>
            <a:ext cx="5219998" cy="3720905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276007" y="337875"/>
            <a:ext cx="936000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indent="0" algn="ctr">
              <a:buFont typeface="+mj-lt"/>
              <a:buNone/>
            </a:pPr>
            <a:r>
              <a:rPr lang="de-DE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17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E922431-E72A-49D0-B788-94E77002DB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314" y="1018806"/>
            <a:ext cx="2223656" cy="198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79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400" dirty="0">
                <a:solidFill>
                  <a:prstClr val="white"/>
                </a:solidFill>
              </a:rPr>
              <a:t>Einzelstimmvergabe</a:t>
            </a:r>
            <a:br>
              <a:rPr lang="de-DE" dirty="0">
                <a:solidFill>
                  <a:prstClr val="white"/>
                </a:solidFill>
              </a:rPr>
            </a:br>
            <a:r>
              <a:rPr lang="de-DE" sz="1600" dirty="0"/>
              <a:t>An alle Bewerberinnen und Bewerber eines Wahlvorschlags </a:t>
            </a:r>
            <a:endParaRPr lang="de-DE" dirty="0"/>
          </a:p>
        </p:txBody>
      </p:sp>
      <p:sp>
        <p:nvSpPr>
          <p:cNvPr id="13" name="AutoShape 81"/>
          <p:cNvSpPr>
            <a:spLocks noChangeArrowheads="1"/>
          </p:cNvSpPr>
          <p:nvPr/>
        </p:nvSpPr>
        <p:spPr bwMode="auto">
          <a:xfrm>
            <a:off x="5652120" y="1772816"/>
            <a:ext cx="525684" cy="400932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9D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02" y="1340768"/>
            <a:ext cx="5219995" cy="3720903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276007" y="337875"/>
            <a:ext cx="936000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indent="0" algn="ctr">
              <a:buFont typeface="+mj-lt"/>
              <a:buNone/>
            </a:pPr>
            <a:r>
              <a:rPr lang="de-DE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18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360BEC3B-EE4D-4AB2-BB7F-EF061FE690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314" y="1018806"/>
            <a:ext cx="2223656" cy="198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413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400" dirty="0">
                <a:solidFill>
                  <a:prstClr val="white"/>
                </a:solidFill>
              </a:rPr>
              <a:t>Einzelstimmvergabe</a:t>
            </a:r>
            <a:br>
              <a:rPr lang="de-DE" dirty="0">
                <a:solidFill>
                  <a:prstClr val="white"/>
                </a:solidFill>
              </a:rPr>
            </a:br>
            <a:r>
              <a:rPr lang="de-DE" sz="1600" dirty="0"/>
              <a:t>Nur an erste sich bewerbende Person</a:t>
            </a:r>
            <a:endParaRPr lang="de-DE" dirty="0"/>
          </a:p>
        </p:txBody>
      </p:sp>
      <p:sp>
        <p:nvSpPr>
          <p:cNvPr id="13" name="AutoShape 81"/>
          <p:cNvSpPr>
            <a:spLocks noChangeArrowheads="1"/>
          </p:cNvSpPr>
          <p:nvPr/>
        </p:nvSpPr>
        <p:spPr bwMode="auto">
          <a:xfrm>
            <a:off x="5652120" y="1772816"/>
            <a:ext cx="525684" cy="400932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9D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02" y="1340768"/>
            <a:ext cx="5219995" cy="3720903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276007" y="337875"/>
            <a:ext cx="936000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indent="0" algn="ctr">
              <a:buFont typeface="+mj-lt"/>
              <a:buNone/>
            </a:pPr>
            <a:r>
              <a:rPr lang="de-DE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19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035555F-24B2-48FB-8906-522882B8A2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2314" y="1018806"/>
            <a:ext cx="2223655" cy="198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82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400" dirty="0">
                <a:solidFill>
                  <a:prstClr val="white"/>
                </a:solidFill>
              </a:rPr>
              <a:t>Einzelstimmvergabe</a:t>
            </a:r>
            <a:br>
              <a:rPr lang="de-DE" dirty="0">
                <a:solidFill>
                  <a:prstClr val="white"/>
                </a:solidFill>
              </a:rPr>
            </a:br>
            <a:r>
              <a:rPr lang="de-DE" sz="1600" dirty="0"/>
              <a:t>Kumulieren bei einfach aufgeführten Bewerberinnen und Bewerbern</a:t>
            </a:r>
            <a:endParaRPr lang="de-DE" dirty="0"/>
          </a:p>
        </p:txBody>
      </p:sp>
      <p:sp>
        <p:nvSpPr>
          <p:cNvPr id="13" name="AutoShape 81"/>
          <p:cNvSpPr>
            <a:spLocks noChangeArrowheads="1"/>
          </p:cNvSpPr>
          <p:nvPr/>
        </p:nvSpPr>
        <p:spPr bwMode="auto">
          <a:xfrm>
            <a:off x="5652120" y="1772816"/>
            <a:ext cx="525684" cy="400932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9D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01" y="1340768"/>
            <a:ext cx="5219995" cy="3720903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276007" y="337875"/>
            <a:ext cx="936000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indent="0" algn="ctr">
              <a:buFont typeface="+mj-lt"/>
              <a:buNone/>
            </a:pPr>
            <a:r>
              <a:rPr lang="de-DE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720D798-3441-4366-9E15-6D2B676417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2314" y="1018806"/>
            <a:ext cx="2223655" cy="198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19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400" dirty="0">
                <a:solidFill>
                  <a:prstClr val="white"/>
                </a:solidFill>
              </a:rPr>
              <a:t>Einzelstimmvergabe</a:t>
            </a:r>
            <a:br>
              <a:rPr lang="de-DE" dirty="0">
                <a:solidFill>
                  <a:prstClr val="white"/>
                </a:solidFill>
              </a:rPr>
            </a:br>
            <a:r>
              <a:rPr lang="de-DE" sz="1600" dirty="0"/>
              <a:t>Kumulieren bei mehrfach aufgeführten Bewerberinnen und Bewerbern</a:t>
            </a:r>
            <a:endParaRPr lang="de-DE" dirty="0"/>
          </a:p>
        </p:txBody>
      </p:sp>
      <p:sp>
        <p:nvSpPr>
          <p:cNvPr id="13" name="AutoShape 81"/>
          <p:cNvSpPr>
            <a:spLocks noChangeArrowheads="1"/>
          </p:cNvSpPr>
          <p:nvPr/>
        </p:nvSpPr>
        <p:spPr bwMode="auto">
          <a:xfrm>
            <a:off x="5652120" y="1772816"/>
            <a:ext cx="525684" cy="400932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9D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01" y="1340768"/>
            <a:ext cx="5219995" cy="3720903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276007" y="337875"/>
            <a:ext cx="936000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indent="0" algn="ctr">
              <a:buFont typeface="+mj-lt"/>
              <a:buNone/>
            </a:pPr>
            <a:r>
              <a:rPr lang="de-DE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21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3356DC9-6BFF-42D3-BFB7-A58B0C654F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2314" y="1018806"/>
            <a:ext cx="2223655" cy="198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816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400" dirty="0"/>
              <a:t>(Ober-)Bürgermeister(in) bzw. Landrätin / Landrat</a:t>
            </a:r>
            <a:br>
              <a:rPr lang="de-DE" sz="1400" dirty="0"/>
            </a:br>
            <a:r>
              <a:rPr lang="de-DE" sz="1600" dirty="0"/>
              <a:t>Stapelbildung bei mehreren Wahlvorschlägen – Stapel a) </a:t>
            </a:r>
            <a:endParaRPr lang="de-DE" sz="1800" dirty="0"/>
          </a:p>
        </p:txBody>
      </p:sp>
      <p:sp>
        <p:nvSpPr>
          <p:cNvPr id="20" name="Inhaltsplatzhalter 2"/>
          <p:cNvSpPr>
            <a:spLocks noGrp="1"/>
          </p:cNvSpPr>
          <p:nvPr>
            <p:ph idx="1"/>
          </p:nvPr>
        </p:nvSpPr>
        <p:spPr>
          <a:xfrm>
            <a:off x="458998" y="1268760"/>
            <a:ext cx="8433482" cy="4824536"/>
          </a:xfrm>
        </p:spPr>
        <p:txBody>
          <a:bodyPr/>
          <a:lstStyle/>
          <a:p>
            <a:r>
              <a:rPr lang="de-DE" b="1" dirty="0">
                <a:solidFill>
                  <a:srgbClr val="009900"/>
                </a:solidFill>
                <a:sym typeface="Wingdings" pitchFamily="2" charset="2"/>
              </a:rPr>
              <a:t>Zweifelsfrei gültig</a:t>
            </a:r>
            <a:r>
              <a:rPr lang="de-DE" dirty="0">
                <a:solidFill>
                  <a:srgbClr val="009900"/>
                </a:solidFill>
                <a:sym typeface="Wingdings" pitchFamily="2" charset="2"/>
              </a:rPr>
              <a:t> </a:t>
            </a:r>
            <a:r>
              <a:rPr lang="de-DE" dirty="0">
                <a:sym typeface="Wingdings" pitchFamily="2" charset="2"/>
              </a:rPr>
              <a:t>gekennzeichnete Stimmzettel,</a:t>
            </a:r>
            <a:br>
              <a:rPr lang="de-DE" dirty="0">
                <a:sym typeface="Wingdings" pitchFamily="2" charset="2"/>
              </a:rPr>
            </a:br>
            <a:r>
              <a:rPr lang="de-DE" dirty="0">
                <a:sym typeface="Wingdings" pitchFamily="2" charset="2"/>
              </a:rPr>
              <a:t>geordnet nach sich bewerbenden Personen</a:t>
            </a:r>
          </a:p>
          <a:p>
            <a:pPr lvl="1"/>
            <a:endParaRPr lang="de-DE" dirty="0"/>
          </a:p>
          <a:p>
            <a:pPr lvl="1"/>
            <a:endParaRPr lang="de-DE" dirty="0"/>
          </a:p>
          <a:p>
            <a:pPr lvl="1"/>
            <a:endParaRPr lang="de-DE" dirty="0"/>
          </a:p>
          <a:p>
            <a:pPr lvl="1"/>
            <a:endParaRPr lang="de-DE" dirty="0">
              <a:solidFill>
                <a:srgbClr val="FF0000"/>
              </a:solidFill>
              <a:sym typeface="Wingdings" pitchFamily="2" charset="2"/>
            </a:endParaRPr>
          </a:p>
          <a:p>
            <a:pPr lvl="1"/>
            <a:endParaRPr lang="de-DE" dirty="0">
              <a:solidFill>
                <a:srgbClr val="FF0000"/>
              </a:solidFill>
              <a:sym typeface="Wingdings" pitchFamily="2" charset="2"/>
            </a:endParaRPr>
          </a:p>
          <a:p>
            <a:pPr marL="457200" lvl="1" indent="0">
              <a:buNone/>
            </a:pPr>
            <a:endParaRPr lang="de-DE" dirty="0">
              <a:solidFill>
                <a:srgbClr val="FF0000"/>
              </a:solidFill>
              <a:sym typeface="Wingdings" pitchFamily="2" charset="2"/>
            </a:endParaRPr>
          </a:p>
          <a:p>
            <a:pPr lvl="1"/>
            <a:endParaRPr lang="de-DE" dirty="0"/>
          </a:p>
        </p:txBody>
      </p:sp>
      <p:grpSp>
        <p:nvGrpSpPr>
          <p:cNvPr id="17" name="Gruppieren 16"/>
          <p:cNvGrpSpPr/>
          <p:nvPr/>
        </p:nvGrpSpPr>
        <p:grpSpPr>
          <a:xfrm>
            <a:off x="719483" y="2420888"/>
            <a:ext cx="8029688" cy="3240394"/>
            <a:chOff x="719483" y="2636912"/>
            <a:chExt cx="8029688" cy="3240394"/>
          </a:xfrm>
        </p:grpSpPr>
        <p:grpSp>
          <p:nvGrpSpPr>
            <p:cNvPr id="18" name="Gruppieren 17"/>
            <p:cNvGrpSpPr/>
            <p:nvPr/>
          </p:nvGrpSpPr>
          <p:grpSpPr>
            <a:xfrm>
              <a:off x="745056" y="2636912"/>
              <a:ext cx="8003128" cy="3240394"/>
              <a:chOff x="745056" y="2420888"/>
              <a:chExt cx="8003128" cy="3240394"/>
            </a:xfrm>
          </p:grpSpPr>
          <p:grpSp>
            <p:nvGrpSpPr>
              <p:cNvPr id="35" name="Group 79"/>
              <p:cNvGrpSpPr>
                <a:grpSpLocks/>
              </p:cNvGrpSpPr>
              <p:nvPr/>
            </p:nvGrpSpPr>
            <p:grpSpPr bwMode="auto">
              <a:xfrm>
                <a:off x="6995260" y="5260350"/>
                <a:ext cx="1752924" cy="400932"/>
                <a:chOff x="3067" y="2543"/>
                <a:chExt cx="907" cy="181"/>
              </a:xfrm>
            </p:grpSpPr>
            <p:sp>
              <p:nvSpPr>
                <p:cNvPr id="39" name="AutoShape 80"/>
                <p:cNvSpPr>
                  <a:spLocks noChangeArrowheads="1"/>
                </p:cNvSpPr>
                <p:nvPr/>
              </p:nvSpPr>
              <p:spPr bwMode="auto">
                <a:xfrm>
                  <a:off x="3385" y="2543"/>
                  <a:ext cx="272" cy="181"/>
                </a:xfrm>
                <a:custGeom>
                  <a:avLst/>
                  <a:gdLst>
                    <a:gd name="G0" fmla="+- 16200 0 0"/>
                    <a:gd name="G1" fmla="+- 5400 0 0"/>
                    <a:gd name="G2" fmla="+- 21600 0 5400"/>
                    <a:gd name="G3" fmla="+- 10800 0 5400"/>
                    <a:gd name="G4" fmla="+- 21600 0 16200"/>
                    <a:gd name="G5" fmla="*/ G4 G3 10800"/>
                    <a:gd name="G6" fmla="+- 21600 0 G5"/>
                    <a:gd name="T0" fmla="*/ 16200 w 21600"/>
                    <a:gd name="T1" fmla="*/ 0 h 21600"/>
                    <a:gd name="T2" fmla="*/ 0 w 21600"/>
                    <a:gd name="T3" fmla="*/ 10800 h 21600"/>
                    <a:gd name="T4" fmla="*/ 16200 w 21600"/>
                    <a:gd name="T5" fmla="*/ 21600 h 21600"/>
                    <a:gd name="T6" fmla="*/ 21600 w 21600"/>
                    <a:gd name="T7" fmla="*/ 10800 h 21600"/>
                    <a:gd name="T8" fmla="*/ 17694720 60000 65536"/>
                    <a:gd name="T9" fmla="*/ 11796480 60000 65536"/>
                    <a:gd name="T10" fmla="*/ 5898240 60000 65536"/>
                    <a:gd name="T11" fmla="*/ 0 60000 65536"/>
                    <a:gd name="T12" fmla="*/ 3375 w 21600"/>
                    <a:gd name="T13" fmla="*/ G1 h 21600"/>
                    <a:gd name="T14" fmla="*/ G6 w 21600"/>
                    <a:gd name="T15" fmla="*/ G2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6200" y="0"/>
                      </a:moveTo>
                      <a:lnTo>
                        <a:pt x="16200" y="5400"/>
                      </a:lnTo>
                      <a:lnTo>
                        <a:pt x="3375" y="5400"/>
                      </a:lnTo>
                      <a:lnTo>
                        <a:pt x="3375" y="16200"/>
                      </a:lnTo>
                      <a:lnTo>
                        <a:pt x="16200" y="16200"/>
                      </a:lnTo>
                      <a:lnTo>
                        <a:pt x="16200" y="21600"/>
                      </a:lnTo>
                      <a:lnTo>
                        <a:pt x="21600" y="10800"/>
                      </a:lnTo>
                      <a:close/>
                    </a:path>
                    <a:path w="21600" h="21600">
                      <a:moveTo>
                        <a:pt x="1350" y="5400"/>
                      </a:moveTo>
                      <a:lnTo>
                        <a:pt x="1350" y="16200"/>
                      </a:lnTo>
                      <a:lnTo>
                        <a:pt x="2700" y="16200"/>
                      </a:lnTo>
                      <a:lnTo>
                        <a:pt x="2700" y="5400"/>
                      </a:lnTo>
                      <a:close/>
                    </a:path>
                    <a:path w="21600" h="21600">
                      <a:moveTo>
                        <a:pt x="0" y="5400"/>
                      </a:moveTo>
                      <a:lnTo>
                        <a:pt x="0" y="16200"/>
                      </a:lnTo>
                      <a:lnTo>
                        <a:pt x="675" y="16200"/>
                      </a:lnTo>
                      <a:lnTo>
                        <a:pt x="675" y="5400"/>
                      </a:lnTo>
                      <a:close/>
                    </a:path>
                  </a:pathLst>
                </a:custGeom>
                <a:solidFill>
                  <a:srgbClr val="009DE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99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40" name="AutoShape 81"/>
                <p:cNvSpPr>
                  <a:spLocks noChangeArrowheads="1"/>
                </p:cNvSpPr>
                <p:nvPr/>
              </p:nvSpPr>
              <p:spPr bwMode="auto">
                <a:xfrm>
                  <a:off x="3067" y="2543"/>
                  <a:ext cx="272" cy="181"/>
                </a:xfrm>
                <a:custGeom>
                  <a:avLst/>
                  <a:gdLst>
                    <a:gd name="G0" fmla="+- 16200 0 0"/>
                    <a:gd name="G1" fmla="+- 5400 0 0"/>
                    <a:gd name="G2" fmla="+- 21600 0 5400"/>
                    <a:gd name="G3" fmla="+- 10800 0 5400"/>
                    <a:gd name="G4" fmla="+- 21600 0 16200"/>
                    <a:gd name="G5" fmla="*/ G4 G3 10800"/>
                    <a:gd name="G6" fmla="+- 21600 0 G5"/>
                    <a:gd name="T0" fmla="*/ 16200 w 21600"/>
                    <a:gd name="T1" fmla="*/ 0 h 21600"/>
                    <a:gd name="T2" fmla="*/ 0 w 21600"/>
                    <a:gd name="T3" fmla="*/ 10800 h 21600"/>
                    <a:gd name="T4" fmla="*/ 16200 w 21600"/>
                    <a:gd name="T5" fmla="*/ 21600 h 21600"/>
                    <a:gd name="T6" fmla="*/ 21600 w 21600"/>
                    <a:gd name="T7" fmla="*/ 10800 h 21600"/>
                    <a:gd name="T8" fmla="*/ 17694720 60000 65536"/>
                    <a:gd name="T9" fmla="*/ 11796480 60000 65536"/>
                    <a:gd name="T10" fmla="*/ 5898240 60000 65536"/>
                    <a:gd name="T11" fmla="*/ 0 60000 65536"/>
                    <a:gd name="T12" fmla="*/ 3375 w 21600"/>
                    <a:gd name="T13" fmla="*/ G1 h 21600"/>
                    <a:gd name="T14" fmla="*/ G6 w 21600"/>
                    <a:gd name="T15" fmla="*/ G2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6200" y="0"/>
                      </a:moveTo>
                      <a:lnTo>
                        <a:pt x="16200" y="5400"/>
                      </a:lnTo>
                      <a:lnTo>
                        <a:pt x="3375" y="5400"/>
                      </a:lnTo>
                      <a:lnTo>
                        <a:pt x="3375" y="16200"/>
                      </a:lnTo>
                      <a:lnTo>
                        <a:pt x="16200" y="16200"/>
                      </a:lnTo>
                      <a:lnTo>
                        <a:pt x="16200" y="21600"/>
                      </a:lnTo>
                      <a:lnTo>
                        <a:pt x="21600" y="10800"/>
                      </a:lnTo>
                      <a:close/>
                    </a:path>
                    <a:path w="21600" h="21600">
                      <a:moveTo>
                        <a:pt x="1350" y="5400"/>
                      </a:moveTo>
                      <a:lnTo>
                        <a:pt x="1350" y="16200"/>
                      </a:lnTo>
                      <a:lnTo>
                        <a:pt x="2700" y="16200"/>
                      </a:lnTo>
                      <a:lnTo>
                        <a:pt x="2700" y="5400"/>
                      </a:lnTo>
                      <a:close/>
                    </a:path>
                    <a:path w="21600" h="21600">
                      <a:moveTo>
                        <a:pt x="0" y="5400"/>
                      </a:moveTo>
                      <a:lnTo>
                        <a:pt x="0" y="16200"/>
                      </a:lnTo>
                      <a:lnTo>
                        <a:pt x="675" y="16200"/>
                      </a:lnTo>
                      <a:lnTo>
                        <a:pt x="675" y="5400"/>
                      </a:lnTo>
                      <a:close/>
                    </a:path>
                  </a:pathLst>
                </a:custGeom>
                <a:solidFill>
                  <a:srgbClr val="009DE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99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41" name="AutoShape 82"/>
                <p:cNvSpPr>
                  <a:spLocks noChangeArrowheads="1"/>
                </p:cNvSpPr>
                <p:nvPr/>
              </p:nvSpPr>
              <p:spPr bwMode="auto">
                <a:xfrm>
                  <a:off x="3702" y="2543"/>
                  <a:ext cx="272" cy="181"/>
                </a:xfrm>
                <a:custGeom>
                  <a:avLst/>
                  <a:gdLst>
                    <a:gd name="G0" fmla="+- 16200 0 0"/>
                    <a:gd name="G1" fmla="+- 5400 0 0"/>
                    <a:gd name="G2" fmla="+- 21600 0 5400"/>
                    <a:gd name="G3" fmla="+- 10800 0 5400"/>
                    <a:gd name="G4" fmla="+- 21600 0 16200"/>
                    <a:gd name="G5" fmla="*/ G4 G3 10800"/>
                    <a:gd name="G6" fmla="+- 21600 0 G5"/>
                    <a:gd name="T0" fmla="*/ 16200 w 21600"/>
                    <a:gd name="T1" fmla="*/ 0 h 21600"/>
                    <a:gd name="T2" fmla="*/ 0 w 21600"/>
                    <a:gd name="T3" fmla="*/ 10800 h 21600"/>
                    <a:gd name="T4" fmla="*/ 16200 w 21600"/>
                    <a:gd name="T5" fmla="*/ 21600 h 21600"/>
                    <a:gd name="T6" fmla="*/ 21600 w 21600"/>
                    <a:gd name="T7" fmla="*/ 10800 h 21600"/>
                    <a:gd name="T8" fmla="*/ 17694720 60000 65536"/>
                    <a:gd name="T9" fmla="*/ 11796480 60000 65536"/>
                    <a:gd name="T10" fmla="*/ 5898240 60000 65536"/>
                    <a:gd name="T11" fmla="*/ 0 60000 65536"/>
                    <a:gd name="T12" fmla="*/ 3375 w 21600"/>
                    <a:gd name="T13" fmla="*/ G1 h 21600"/>
                    <a:gd name="T14" fmla="*/ G6 w 21600"/>
                    <a:gd name="T15" fmla="*/ G2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6200" y="0"/>
                      </a:moveTo>
                      <a:lnTo>
                        <a:pt x="16200" y="5400"/>
                      </a:lnTo>
                      <a:lnTo>
                        <a:pt x="3375" y="5400"/>
                      </a:lnTo>
                      <a:lnTo>
                        <a:pt x="3375" y="16200"/>
                      </a:lnTo>
                      <a:lnTo>
                        <a:pt x="16200" y="16200"/>
                      </a:lnTo>
                      <a:lnTo>
                        <a:pt x="16200" y="21600"/>
                      </a:lnTo>
                      <a:lnTo>
                        <a:pt x="21600" y="10800"/>
                      </a:lnTo>
                      <a:close/>
                    </a:path>
                    <a:path w="21600" h="21600">
                      <a:moveTo>
                        <a:pt x="1350" y="5400"/>
                      </a:moveTo>
                      <a:lnTo>
                        <a:pt x="1350" y="16200"/>
                      </a:lnTo>
                      <a:lnTo>
                        <a:pt x="2700" y="16200"/>
                      </a:lnTo>
                      <a:lnTo>
                        <a:pt x="2700" y="5400"/>
                      </a:lnTo>
                      <a:close/>
                    </a:path>
                    <a:path w="21600" h="21600">
                      <a:moveTo>
                        <a:pt x="0" y="5400"/>
                      </a:moveTo>
                      <a:lnTo>
                        <a:pt x="0" y="16200"/>
                      </a:lnTo>
                      <a:lnTo>
                        <a:pt x="675" y="16200"/>
                      </a:lnTo>
                      <a:lnTo>
                        <a:pt x="675" y="5400"/>
                      </a:lnTo>
                      <a:close/>
                    </a:path>
                  </a:pathLst>
                </a:custGeom>
                <a:solidFill>
                  <a:srgbClr val="009DE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99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sp>
            <p:nvSpPr>
              <p:cNvPr id="36" name="Text Box 86"/>
              <p:cNvSpPr txBox="1">
                <a:spLocks noChangeArrowheads="1"/>
              </p:cNvSpPr>
              <p:nvPr/>
            </p:nvSpPr>
            <p:spPr bwMode="auto">
              <a:xfrm>
                <a:off x="745056" y="2426757"/>
                <a:ext cx="2362237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69696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99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de-DE" b="1" dirty="0">
                    <a:solidFill>
                      <a:srgbClr val="58585A"/>
                    </a:solidFill>
                    <a:latin typeface="Arial" pitchFamily="34" charset="0"/>
                    <a:cs typeface="Arial" pitchFamily="34" charset="0"/>
                  </a:rPr>
                  <a:t>Wahlvorschlag 1</a:t>
                </a:r>
              </a:p>
            </p:txBody>
          </p:sp>
          <p:sp>
            <p:nvSpPr>
              <p:cNvPr id="37" name="Text Box 86"/>
              <p:cNvSpPr txBox="1">
                <a:spLocks noChangeArrowheads="1"/>
              </p:cNvSpPr>
              <p:nvPr/>
            </p:nvSpPr>
            <p:spPr bwMode="auto">
              <a:xfrm>
                <a:off x="3543524" y="2420888"/>
                <a:ext cx="2362237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69696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99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de-DE" b="1" dirty="0">
                    <a:solidFill>
                      <a:srgbClr val="58585A"/>
                    </a:solidFill>
                    <a:latin typeface="Arial" pitchFamily="34" charset="0"/>
                    <a:cs typeface="Arial" pitchFamily="34" charset="0"/>
                  </a:rPr>
                  <a:t>Wahlvorschlag 2</a:t>
                </a:r>
              </a:p>
            </p:txBody>
          </p:sp>
          <p:sp>
            <p:nvSpPr>
              <p:cNvPr id="38" name="Text Box 86"/>
              <p:cNvSpPr txBox="1">
                <a:spLocks noChangeArrowheads="1"/>
              </p:cNvSpPr>
              <p:nvPr/>
            </p:nvSpPr>
            <p:spPr bwMode="auto">
              <a:xfrm>
                <a:off x="6361361" y="2420888"/>
                <a:ext cx="2362237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69696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99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de-DE" b="1" dirty="0">
                    <a:solidFill>
                      <a:srgbClr val="58585A"/>
                    </a:solidFill>
                    <a:latin typeface="Arial" pitchFamily="34" charset="0"/>
                    <a:cs typeface="Arial" pitchFamily="34" charset="0"/>
                  </a:rPr>
                  <a:t>Wahlvorschlag 3</a:t>
                </a:r>
              </a:p>
            </p:txBody>
          </p:sp>
        </p:grpSp>
        <p:pic>
          <p:nvPicPr>
            <p:cNvPr id="19" name="Grafik 1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483" y="3275850"/>
              <a:ext cx="2413383" cy="1909547"/>
            </a:xfrm>
            <a:prstGeom prst="rect">
              <a:avLst/>
            </a:prstGeom>
          </p:spPr>
        </p:pic>
        <p:pic>
          <p:nvPicPr>
            <p:cNvPr id="33" name="Grafik 3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7476" y="3273013"/>
              <a:ext cx="2413383" cy="19095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" name="Grafik 3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5788" y="3272081"/>
              <a:ext cx="2413383" cy="19095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3661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1" build="p" bldLvl="5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400" dirty="0">
                <a:solidFill>
                  <a:prstClr val="white"/>
                </a:solidFill>
              </a:rPr>
              <a:t>Einzelstimmvergabe</a:t>
            </a:r>
            <a:br>
              <a:rPr lang="de-DE" dirty="0">
                <a:solidFill>
                  <a:prstClr val="white"/>
                </a:solidFill>
              </a:rPr>
            </a:br>
            <a:r>
              <a:rPr lang="de-DE" sz="1600" dirty="0"/>
              <a:t>Listenkreuz mit Streichungen innerhalb des Wahlvorschlags </a:t>
            </a:r>
            <a:endParaRPr lang="de-DE" dirty="0"/>
          </a:p>
        </p:txBody>
      </p:sp>
      <p:sp>
        <p:nvSpPr>
          <p:cNvPr id="13" name="AutoShape 81"/>
          <p:cNvSpPr>
            <a:spLocks noChangeArrowheads="1"/>
          </p:cNvSpPr>
          <p:nvPr/>
        </p:nvSpPr>
        <p:spPr bwMode="auto">
          <a:xfrm>
            <a:off x="5652120" y="1772816"/>
            <a:ext cx="525684" cy="400932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9D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03" y="1340768"/>
            <a:ext cx="5219992" cy="3720901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276007" y="337875"/>
            <a:ext cx="936000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indent="0" algn="ctr">
              <a:buFont typeface="+mj-lt"/>
              <a:buNone/>
            </a:pPr>
            <a:r>
              <a:rPr lang="de-DE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22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5FADF83-F18D-49C3-B7F1-3D219CB33D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2314" y="1018806"/>
            <a:ext cx="2223655" cy="198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14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400" dirty="0">
                <a:solidFill>
                  <a:prstClr val="white"/>
                </a:solidFill>
              </a:rPr>
              <a:t>Einzelstimmvergabe</a:t>
            </a:r>
            <a:br>
              <a:rPr lang="de-DE" dirty="0">
                <a:solidFill>
                  <a:prstClr val="white"/>
                </a:solidFill>
              </a:rPr>
            </a:br>
            <a:r>
              <a:rPr lang="de-DE" sz="1600" dirty="0"/>
              <a:t>Kumulieren und Panaschieren </a:t>
            </a:r>
            <a:endParaRPr lang="de-DE" dirty="0"/>
          </a:p>
        </p:txBody>
      </p:sp>
      <p:sp>
        <p:nvSpPr>
          <p:cNvPr id="13" name="AutoShape 81"/>
          <p:cNvSpPr>
            <a:spLocks noChangeArrowheads="1"/>
          </p:cNvSpPr>
          <p:nvPr/>
        </p:nvSpPr>
        <p:spPr bwMode="auto">
          <a:xfrm>
            <a:off x="5652120" y="1772816"/>
            <a:ext cx="525684" cy="400932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9D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03" y="1340768"/>
            <a:ext cx="5219992" cy="3720901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276007" y="337875"/>
            <a:ext cx="936000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indent="0" algn="ctr">
              <a:buFont typeface="+mj-lt"/>
              <a:buNone/>
            </a:pPr>
            <a:r>
              <a:rPr lang="de-DE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23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47126C9-7635-4E06-9473-B3F756C59F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2314" y="1018806"/>
            <a:ext cx="2223654" cy="198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851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400" dirty="0">
                <a:solidFill>
                  <a:prstClr val="white"/>
                </a:solidFill>
              </a:rPr>
              <a:t>Einzelstimmvergabe</a:t>
            </a:r>
            <a:br>
              <a:rPr lang="de-DE" dirty="0">
                <a:solidFill>
                  <a:prstClr val="white"/>
                </a:solidFill>
              </a:rPr>
            </a:br>
            <a:r>
              <a:rPr lang="de-DE" sz="1600" dirty="0"/>
              <a:t>Kumulieren und Panaschieren mit Streichungen </a:t>
            </a:r>
            <a:endParaRPr lang="de-DE" dirty="0"/>
          </a:p>
        </p:txBody>
      </p:sp>
      <p:sp>
        <p:nvSpPr>
          <p:cNvPr id="13" name="AutoShape 81"/>
          <p:cNvSpPr>
            <a:spLocks noChangeArrowheads="1"/>
          </p:cNvSpPr>
          <p:nvPr/>
        </p:nvSpPr>
        <p:spPr bwMode="auto">
          <a:xfrm>
            <a:off x="5652120" y="1772816"/>
            <a:ext cx="525684" cy="400932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9D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02" y="1340768"/>
            <a:ext cx="5219992" cy="3720901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276007" y="337875"/>
            <a:ext cx="936000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indent="0" algn="ctr">
              <a:buFont typeface="+mj-lt"/>
              <a:buNone/>
            </a:pPr>
            <a:r>
              <a:rPr lang="de-DE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24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2C23F0C-C41F-414D-8E30-BAC82F2D7D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2314" y="1018806"/>
            <a:ext cx="2223654" cy="198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547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400" dirty="0">
                <a:solidFill>
                  <a:prstClr val="white"/>
                </a:solidFill>
              </a:rPr>
              <a:t>Einzelstimmvergabe</a:t>
            </a:r>
            <a:br>
              <a:rPr lang="de-DE" dirty="0">
                <a:solidFill>
                  <a:prstClr val="white"/>
                </a:solidFill>
              </a:rPr>
            </a:br>
            <a:r>
              <a:rPr lang="de-DE" sz="1600" dirty="0"/>
              <a:t>Mehrere Listenkreuze mit Streichungen innerhalb der Wahlvorschläge </a:t>
            </a:r>
            <a:endParaRPr lang="de-DE" dirty="0"/>
          </a:p>
        </p:txBody>
      </p:sp>
      <p:sp>
        <p:nvSpPr>
          <p:cNvPr id="13" name="AutoShape 81"/>
          <p:cNvSpPr>
            <a:spLocks noChangeArrowheads="1"/>
          </p:cNvSpPr>
          <p:nvPr/>
        </p:nvSpPr>
        <p:spPr bwMode="auto">
          <a:xfrm>
            <a:off x="5652120" y="1772816"/>
            <a:ext cx="525684" cy="400932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9D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02" y="1340768"/>
            <a:ext cx="5219992" cy="3720901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276007" y="337875"/>
            <a:ext cx="936000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indent="0" algn="ctr">
              <a:buFont typeface="+mj-lt"/>
              <a:buNone/>
            </a:pPr>
            <a:r>
              <a:rPr lang="de-DE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25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A8D75FC-AA1C-41FC-A4D6-D51997680D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2314" y="1018806"/>
            <a:ext cx="2223654" cy="198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072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400" dirty="0">
                <a:solidFill>
                  <a:prstClr val="white"/>
                </a:solidFill>
              </a:rPr>
              <a:t>Einzelstimmvergabe</a:t>
            </a:r>
            <a:br>
              <a:rPr lang="de-DE" dirty="0">
                <a:solidFill>
                  <a:prstClr val="white"/>
                </a:solidFill>
              </a:rPr>
            </a:br>
            <a:r>
              <a:rPr lang="de-DE" sz="1600" dirty="0"/>
              <a:t>Zahlen in den Kopfleisten mit Streichungen </a:t>
            </a:r>
            <a:endParaRPr lang="de-DE" dirty="0"/>
          </a:p>
        </p:txBody>
      </p:sp>
      <p:sp>
        <p:nvSpPr>
          <p:cNvPr id="13" name="AutoShape 81"/>
          <p:cNvSpPr>
            <a:spLocks noChangeArrowheads="1"/>
          </p:cNvSpPr>
          <p:nvPr/>
        </p:nvSpPr>
        <p:spPr bwMode="auto">
          <a:xfrm>
            <a:off x="5652120" y="1772816"/>
            <a:ext cx="525684" cy="400932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9D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02" y="1340768"/>
            <a:ext cx="5219991" cy="372090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276007" y="337875"/>
            <a:ext cx="936000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indent="0" algn="ctr">
              <a:buFont typeface="+mj-lt"/>
              <a:buNone/>
            </a:pPr>
            <a:r>
              <a:rPr lang="de-DE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26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7E15FED-5666-48E0-8961-780766C669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2314" y="1018806"/>
            <a:ext cx="2223654" cy="198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79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400" dirty="0"/>
              <a:t>Einzelstimmvergabe und Listenkreuz </a:t>
            </a:r>
            <a:br>
              <a:rPr lang="de-DE" dirty="0">
                <a:solidFill>
                  <a:prstClr val="white"/>
                </a:solidFill>
              </a:rPr>
            </a:br>
            <a:r>
              <a:rPr lang="de-DE" sz="1600" dirty="0"/>
              <a:t>Keine Reststimmenvergabe bei erreichter Gesamtstimmenzahl </a:t>
            </a:r>
            <a:endParaRPr lang="de-DE" dirty="0"/>
          </a:p>
        </p:txBody>
      </p:sp>
      <p:sp>
        <p:nvSpPr>
          <p:cNvPr id="13" name="AutoShape 81"/>
          <p:cNvSpPr>
            <a:spLocks noChangeArrowheads="1"/>
          </p:cNvSpPr>
          <p:nvPr/>
        </p:nvSpPr>
        <p:spPr bwMode="auto">
          <a:xfrm>
            <a:off x="5652120" y="1772816"/>
            <a:ext cx="525684" cy="400932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9D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02" y="1340768"/>
            <a:ext cx="5219991" cy="372090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276007" y="337875"/>
            <a:ext cx="936000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indent="0" algn="ctr">
              <a:buFont typeface="+mj-lt"/>
              <a:buNone/>
            </a:pPr>
            <a:r>
              <a:rPr lang="de-DE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27</a:t>
            </a:r>
          </a:p>
        </p:txBody>
      </p:sp>
      <p:sp>
        <p:nvSpPr>
          <p:cNvPr id="10" name="Titel 1"/>
          <p:cNvSpPr txBox="1">
            <a:spLocks/>
          </p:cNvSpPr>
          <p:nvPr/>
        </p:nvSpPr>
        <p:spPr>
          <a:xfrm>
            <a:off x="360002" y="5157232"/>
            <a:ext cx="5148102" cy="360000"/>
          </a:xfrm>
          <a:prstGeom prst="rect">
            <a:avLst/>
          </a:prstGeom>
          <a:solidFill>
            <a:srgbClr val="58585A"/>
          </a:solidFill>
          <a:ln>
            <a:solidFill>
              <a:srgbClr val="58585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de-DE" altLang="de-DE" sz="1400" dirty="0"/>
              <a:t>12 Einzelstimmen vergeben – Rest: 0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1000A74-1EAB-4434-8CF1-49BC4DFF7E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2314" y="1018806"/>
            <a:ext cx="2223654" cy="198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6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400" dirty="0"/>
              <a:t>Einzelstimmvergabe und Listenkreuz </a:t>
            </a:r>
            <a:br>
              <a:rPr lang="de-DE" dirty="0">
                <a:solidFill>
                  <a:prstClr val="white"/>
                </a:solidFill>
              </a:rPr>
            </a:br>
            <a:r>
              <a:rPr lang="de-DE" sz="1600" spc="-10" dirty="0"/>
              <a:t>Reststimmenvergabe an mehrfach aufgeführte Bewerberinnen und Bewerber</a:t>
            </a:r>
            <a:endParaRPr lang="de-DE" spc="-10" dirty="0"/>
          </a:p>
        </p:txBody>
      </p:sp>
      <p:sp>
        <p:nvSpPr>
          <p:cNvPr id="13" name="AutoShape 81"/>
          <p:cNvSpPr>
            <a:spLocks noChangeArrowheads="1"/>
          </p:cNvSpPr>
          <p:nvPr/>
        </p:nvSpPr>
        <p:spPr bwMode="auto">
          <a:xfrm>
            <a:off x="5652120" y="1772816"/>
            <a:ext cx="525684" cy="400932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9D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03" y="1340768"/>
            <a:ext cx="5219989" cy="3720899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276007" y="337875"/>
            <a:ext cx="936000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indent="0" algn="ctr">
              <a:buFont typeface="+mj-lt"/>
              <a:buNone/>
            </a:pPr>
            <a:r>
              <a:rPr lang="de-DE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28</a:t>
            </a: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360002" y="5157232"/>
            <a:ext cx="5148102" cy="360000"/>
          </a:xfrm>
          <a:prstGeom prst="rect">
            <a:avLst/>
          </a:prstGeom>
          <a:solidFill>
            <a:srgbClr val="58585A"/>
          </a:solidFill>
          <a:ln>
            <a:solidFill>
              <a:srgbClr val="58585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de-DE" altLang="de-DE" sz="1400" dirty="0"/>
              <a:t>6 Einzelstimmen vergeben – Rest: 6</a:t>
            </a:r>
          </a:p>
        </p:txBody>
      </p:sp>
      <p:grpSp>
        <p:nvGrpSpPr>
          <p:cNvPr id="3" name="Gruppieren 2"/>
          <p:cNvGrpSpPr/>
          <p:nvPr/>
        </p:nvGrpSpPr>
        <p:grpSpPr>
          <a:xfrm>
            <a:off x="2744368" y="2546616"/>
            <a:ext cx="720080" cy="2369695"/>
            <a:chOff x="2717044" y="2761704"/>
            <a:chExt cx="720080" cy="2369695"/>
          </a:xfrm>
        </p:grpSpPr>
        <p:sp>
          <p:nvSpPr>
            <p:cNvPr id="15" name="Text Box 15"/>
            <p:cNvSpPr txBox="1">
              <a:spLocks noChangeArrowheads="1"/>
            </p:cNvSpPr>
            <p:nvPr/>
          </p:nvSpPr>
          <p:spPr bwMode="auto">
            <a:xfrm>
              <a:off x="2717044" y="2761704"/>
              <a:ext cx="719138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altLang="de-DE" sz="3200" dirty="0">
                  <a:solidFill>
                    <a:srgbClr val="58585A"/>
                  </a:solidFill>
                  <a:sym typeface="Wingdings" pitchFamily="2" charset="2"/>
                </a:rPr>
                <a:t></a:t>
              </a:r>
            </a:p>
          </p:txBody>
        </p:sp>
        <p:sp>
          <p:nvSpPr>
            <p:cNvPr id="16" name="Text Box 16"/>
            <p:cNvSpPr txBox="1">
              <a:spLocks noChangeArrowheads="1"/>
            </p:cNvSpPr>
            <p:nvPr/>
          </p:nvSpPr>
          <p:spPr bwMode="auto">
            <a:xfrm>
              <a:off x="2717044" y="2956212"/>
              <a:ext cx="719138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altLang="de-DE" sz="3200" dirty="0">
                  <a:solidFill>
                    <a:srgbClr val="58585A"/>
                  </a:solidFill>
                  <a:sym typeface="Wingdings" pitchFamily="2" charset="2"/>
                </a:rPr>
                <a:t></a:t>
              </a:r>
            </a:p>
          </p:txBody>
        </p:sp>
        <p:sp>
          <p:nvSpPr>
            <p:cNvPr id="17" name="Text Box 17"/>
            <p:cNvSpPr txBox="1">
              <a:spLocks noChangeArrowheads="1"/>
            </p:cNvSpPr>
            <p:nvPr/>
          </p:nvSpPr>
          <p:spPr bwMode="auto">
            <a:xfrm>
              <a:off x="2717986" y="3356992"/>
              <a:ext cx="719138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altLang="de-DE" sz="3200" dirty="0">
                  <a:solidFill>
                    <a:srgbClr val="58585A"/>
                  </a:solidFill>
                  <a:sym typeface="Wingdings" pitchFamily="2" charset="2"/>
                </a:rPr>
                <a:t></a:t>
              </a:r>
            </a:p>
          </p:txBody>
        </p:sp>
        <p:sp>
          <p:nvSpPr>
            <p:cNvPr id="18" name="Text Box 18"/>
            <p:cNvSpPr txBox="1">
              <a:spLocks noChangeArrowheads="1"/>
            </p:cNvSpPr>
            <p:nvPr/>
          </p:nvSpPr>
          <p:spPr bwMode="auto">
            <a:xfrm>
              <a:off x="2717986" y="4157706"/>
              <a:ext cx="719138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altLang="de-DE" sz="3200" dirty="0">
                  <a:solidFill>
                    <a:srgbClr val="58585A"/>
                  </a:solidFill>
                  <a:sym typeface="Wingdings" pitchFamily="2" charset="2"/>
                </a:rPr>
                <a:t></a:t>
              </a:r>
            </a:p>
          </p:txBody>
        </p:sp>
        <p:sp>
          <p:nvSpPr>
            <p:cNvPr id="19" name="Text Box 19"/>
            <p:cNvSpPr txBox="1">
              <a:spLocks noChangeArrowheads="1"/>
            </p:cNvSpPr>
            <p:nvPr/>
          </p:nvSpPr>
          <p:spPr bwMode="auto">
            <a:xfrm>
              <a:off x="2717986" y="4546624"/>
              <a:ext cx="719138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altLang="de-DE" sz="3200" dirty="0">
                  <a:solidFill>
                    <a:srgbClr val="58585A"/>
                  </a:solidFill>
                  <a:sym typeface="Wingdings" pitchFamily="2" charset="2"/>
                </a:rPr>
                <a:t></a:t>
              </a:r>
            </a:p>
          </p:txBody>
        </p:sp>
        <p:sp>
          <p:nvSpPr>
            <p:cNvPr id="20" name="Text Box 20"/>
            <p:cNvSpPr txBox="1">
              <a:spLocks noChangeArrowheads="1"/>
            </p:cNvSpPr>
            <p:nvPr/>
          </p:nvSpPr>
          <p:spPr bwMode="auto">
            <a:xfrm>
              <a:off x="2717044" y="4338124"/>
              <a:ext cx="719138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altLang="de-DE" sz="3200" dirty="0">
                  <a:solidFill>
                    <a:srgbClr val="58585A"/>
                  </a:solidFill>
                  <a:sym typeface="Wingdings" pitchFamily="2" charset="2"/>
                </a:rPr>
                <a:t></a:t>
              </a:r>
            </a:p>
          </p:txBody>
        </p:sp>
      </p:grpSp>
      <p:pic>
        <p:nvPicPr>
          <p:cNvPr id="21" name="Grafik 20">
            <a:extLst>
              <a:ext uri="{FF2B5EF4-FFF2-40B4-BE49-F238E27FC236}">
                <a16:creationId xmlns:a16="http://schemas.microsoft.com/office/drawing/2014/main" id="{5560944F-C987-4991-AA24-3D8A06739C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2314" y="1018806"/>
            <a:ext cx="2223654" cy="198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07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400" dirty="0"/>
              <a:t>Einzelstimmvergabe und Listenkreuz </a:t>
            </a:r>
            <a:br>
              <a:rPr lang="de-DE" dirty="0">
                <a:solidFill>
                  <a:prstClr val="white"/>
                </a:solidFill>
              </a:rPr>
            </a:br>
            <a:r>
              <a:rPr lang="de-DE" sz="1600" dirty="0"/>
              <a:t>Reststimmenvergabe mit Streichung 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03" y="1340768"/>
            <a:ext cx="5219989" cy="3720899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276007" y="337875"/>
            <a:ext cx="936000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indent="0" algn="ctr">
              <a:buFont typeface="+mj-lt"/>
              <a:buNone/>
            </a:pPr>
            <a:r>
              <a:rPr lang="de-DE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29</a:t>
            </a: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360002" y="5157232"/>
            <a:ext cx="5148102" cy="360000"/>
          </a:xfrm>
          <a:prstGeom prst="rect">
            <a:avLst/>
          </a:prstGeom>
          <a:solidFill>
            <a:srgbClr val="58585A"/>
          </a:solidFill>
          <a:ln>
            <a:solidFill>
              <a:srgbClr val="58585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de-DE" altLang="de-DE" sz="1400" dirty="0"/>
              <a:t>6 Einzelstimmen vergeben – Rest: 6</a:t>
            </a:r>
          </a:p>
        </p:txBody>
      </p:sp>
      <p:grpSp>
        <p:nvGrpSpPr>
          <p:cNvPr id="17" name="Gruppieren 16"/>
          <p:cNvGrpSpPr/>
          <p:nvPr/>
        </p:nvGrpSpPr>
        <p:grpSpPr>
          <a:xfrm>
            <a:off x="2743440" y="2541408"/>
            <a:ext cx="720080" cy="2586821"/>
            <a:chOff x="2699792" y="2751976"/>
            <a:chExt cx="720080" cy="2586821"/>
          </a:xfrm>
        </p:grpSpPr>
        <p:sp>
          <p:nvSpPr>
            <p:cNvPr id="18" name="Text Box 15"/>
            <p:cNvSpPr txBox="1">
              <a:spLocks noChangeArrowheads="1"/>
            </p:cNvSpPr>
            <p:nvPr/>
          </p:nvSpPr>
          <p:spPr bwMode="auto">
            <a:xfrm>
              <a:off x="2699792" y="2751976"/>
              <a:ext cx="719138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altLang="de-DE" sz="3200" dirty="0">
                  <a:solidFill>
                    <a:srgbClr val="58585A"/>
                  </a:solidFill>
                  <a:sym typeface="Wingdings" pitchFamily="2" charset="2"/>
                </a:rPr>
                <a:t></a:t>
              </a:r>
            </a:p>
          </p:txBody>
        </p:sp>
        <p:sp>
          <p:nvSpPr>
            <p:cNvPr id="19" name="Text Box 16"/>
            <p:cNvSpPr txBox="1">
              <a:spLocks noChangeArrowheads="1"/>
            </p:cNvSpPr>
            <p:nvPr/>
          </p:nvSpPr>
          <p:spPr bwMode="auto">
            <a:xfrm>
              <a:off x="2699792" y="2946484"/>
              <a:ext cx="719138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altLang="de-DE" sz="3200" dirty="0">
                  <a:solidFill>
                    <a:srgbClr val="58585A"/>
                  </a:solidFill>
                  <a:sym typeface="Wingdings" pitchFamily="2" charset="2"/>
                </a:rPr>
                <a:t></a:t>
              </a:r>
            </a:p>
          </p:txBody>
        </p:sp>
        <p:sp>
          <p:nvSpPr>
            <p:cNvPr id="20" name="Text Box 17"/>
            <p:cNvSpPr txBox="1">
              <a:spLocks noChangeArrowheads="1"/>
            </p:cNvSpPr>
            <p:nvPr/>
          </p:nvSpPr>
          <p:spPr bwMode="auto">
            <a:xfrm>
              <a:off x="2700734" y="4754022"/>
              <a:ext cx="719138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altLang="de-DE" sz="3200" dirty="0">
                  <a:solidFill>
                    <a:srgbClr val="58585A"/>
                  </a:solidFill>
                  <a:sym typeface="Wingdings" pitchFamily="2" charset="2"/>
                </a:rPr>
                <a:t></a:t>
              </a:r>
            </a:p>
          </p:txBody>
        </p:sp>
        <p:sp>
          <p:nvSpPr>
            <p:cNvPr id="21" name="Text Box 18"/>
            <p:cNvSpPr txBox="1">
              <a:spLocks noChangeArrowheads="1"/>
            </p:cNvSpPr>
            <p:nvPr/>
          </p:nvSpPr>
          <p:spPr bwMode="auto">
            <a:xfrm>
              <a:off x="2700734" y="4148562"/>
              <a:ext cx="719138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altLang="de-DE" sz="3200" dirty="0">
                  <a:solidFill>
                    <a:srgbClr val="58585A"/>
                  </a:solidFill>
                  <a:sym typeface="Wingdings" pitchFamily="2" charset="2"/>
                </a:rPr>
                <a:t></a:t>
              </a:r>
            </a:p>
          </p:txBody>
        </p:sp>
        <p:sp>
          <p:nvSpPr>
            <p:cNvPr id="22" name="Text Box 19"/>
            <p:cNvSpPr txBox="1">
              <a:spLocks noChangeArrowheads="1"/>
            </p:cNvSpPr>
            <p:nvPr/>
          </p:nvSpPr>
          <p:spPr bwMode="auto">
            <a:xfrm>
              <a:off x="2700734" y="4546624"/>
              <a:ext cx="719138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altLang="de-DE" sz="3200" dirty="0">
                  <a:solidFill>
                    <a:srgbClr val="58585A"/>
                  </a:solidFill>
                  <a:sym typeface="Wingdings" pitchFamily="2" charset="2"/>
                </a:rPr>
                <a:t></a:t>
              </a:r>
            </a:p>
          </p:txBody>
        </p:sp>
        <p:sp>
          <p:nvSpPr>
            <p:cNvPr id="23" name="Text Box 20"/>
            <p:cNvSpPr txBox="1">
              <a:spLocks noChangeArrowheads="1"/>
            </p:cNvSpPr>
            <p:nvPr/>
          </p:nvSpPr>
          <p:spPr bwMode="auto">
            <a:xfrm>
              <a:off x="2699792" y="4341793"/>
              <a:ext cx="719138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altLang="de-DE" sz="3200" dirty="0">
                  <a:solidFill>
                    <a:srgbClr val="58585A"/>
                  </a:solidFill>
                  <a:sym typeface="Wingdings" pitchFamily="2" charset="2"/>
                </a:rPr>
                <a:t></a:t>
              </a:r>
            </a:p>
          </p:txBody>
        </p:sp>
      </p:grpSp>
      <p:pic>
        <p:nvPicPr>
          <p:cNvPr id="15" name="Grafik 14">
            <a:extLst>
              <a:ext uri="{FF2B5EF4-FFF2-40B4-BE49-F238E27FC236}">
                <a16:creationId xmlns:a16="http://schemas.microsoft.com/office/drawing/2014/main" id="{B4DDC4F6-E1A5-463B-AACF-FC19AB455A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2314" y="1018806"/>
            <a:ext cx="2223654" cy="1987198"/>
          </a:xfrm>
          <a:prstGeom prst="rect">
            <a:avLst/>
          </a:prstGeom>
        </p:spPr>
      </p:pic>
      <p:sp>
        <p:nvSpPr>
          <p:cNvPr id="3" name="AutoShape 81">
            <a:extLst>
              <a:ext uri="{FF2B5EF4-FFF2-40B4-BE49-F238E27FC236}">
                <a16:creationId xmlns:a16="http://schemas.microsoft.com/office/drawing/2014/main" id="{6622C587-CB37-0DDD-B38E-BFBE050698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2120" y="1772816"/>
            <a:ext cx="525684" cy="400932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9D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7653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400" dirty="0"/>
              <a:t>Keine Kennzeichnung</a:t>
            </a:r>
            <a:br>
              <a:rPr lang="de-DE" dirty="0">
                <a:solidFill>
                  <a:prstClr val="white"/>
                </a:solidFill>
              </a:rPr>
            </a:br>
            <a:r>
              <a:rPr lang="de-DE" sz="1600" dirty="0"/>
              <a:t>Leer abgegebener Stimmzettel </a:t>
            </a:r>
            <a:endParaRPr lang="de-DE" dirty="0"/>
          </a:p>
        </p:txBody>
      </p:sp>
      <p:sp>
        <p:nvSpPr>
          <p:cNvPr id="13" name="AutoShape 81"/>
          <p:cNvSpPr>
            <a:spLocks noChangeArrowheads="1"/>
          </p:cNvSpPr>
          <p:nvPr/>
        </p:nvSpPr>
        <p:spPr bwMode="auto">
          <a:xfrm>
            <a:off x="5652120" y="1772816"/>
            <a:ext cx="525684" cy="400932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9D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03" y="1340768"/>
            <a:ext cx="5219988" cy="3720898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276007" y="337875"/>
            <a:ext cx="936000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indent="0" algn="ctr">
              <a:buFont typeface="+mj-lt"/>
              <a:buNone/>
            </a:pPr>
            <a:r>
              <a:rPr lang="de-DE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30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5C29C95-1897-4417-912A-61FBBD28E2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2314" y="1018806"/>
            <a:ext cx="2223654" cy="198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74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400" dirty="0"/>
              <a:t>Nur Listenkreuz </a:t>
            </a:r>
            <a:br>
              <a:rPr lang="de-DE" dirty="0">
                <a:solidFill>
                  <a:prstClr val="white"/>
                </a:solidFill>
              </a:rPr>
            </a:br>
            <a:r>
              <a:rPr lang="de-DE" sz="1600" dirty="0"/>
              <a:t>Streichungen ohne positive Kennzeichnung </a:t>
            </a:r>
            <a:endParaRPr lang="de-DE" dirty="0"/>
          </a:p>
        </p:txBody>
      </p:sp>
      <p:sp>
        <p:nvSpPr>
          <p:cNvPr id="13" name="AutoShape 81"/>
          <p:cNvSpPr>
            <a:spLocks noChangeArrowheads="1"/>
          </p:cNvSpPr>
          <p:nvPr/>
        </p:nvSpPr>
        <p:spPr bwMode="auto">
          <a:xfrm>
            <a:off x="5652120" y="1772816"/>
            <a:ext cx="525684" cy="400932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9D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03" y="1340768"/>
            <a:ext cx="5219988" cy="3720898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276007" y="337875"/>
            <a:ext cx="936000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indent="0" algn="ctr">
              <a:buFont typeface="+mj-lt"/>
              <a:buNone/>
            </a:pPr>
            <a:r>
              <a:rPr lang="de-DE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31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E77EE68-13EE-4BB2-9DD7-BB8DD0DBEB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2314" y="1018806"/>
            <a:ext cx="2223654" cy="198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00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400" dirty="0"/>
              <a:t>(Ober-)Bürgermeister(in) bzw. Landrätin / Landrat</a:t>
            </a:r>
            <a:br>
              <a:rPr lang="de-DE" sz="1400" dirty="0"/>
            </a:br>
            <a:r>
              <a:rPr lang="de-DE" sz="1600" dirty="0"/>
              <a:t>Stapelbildung </a:t>
            </a:r>
            <a:r>
              <a:rPr lang="de-DE" sz="1600" dirty="0">
                <a:solidFill>
                  <a:prstClr val="white"/>
                </a:solidFill>
              </a:rPr>
              <a:t>bei mehreren Wahlvorschlägen </a:t>
            </a:r>
            <a:r>
              <a:rPr lang="de-DE" sz="1600" dirty="0"/>
              <a:t>– Stapel b)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sym typeface="Wingdings" pitchFamily="2" charset="2"/>
              </a:rPr>
              <a:t>Nicht gekennzeichnete (= leer abgegebene) Stimmzettel</a:t>
            </a:r>
          </a:p>
          <a:p>
            <a:pPr lvl="1"/>
            <a:endParaRPr lang="de-DE" dirty="0"/>
          </a:p>
        </p:txBody>
      </p:sp>
      <p:grpSp>
        <p:nvGrpSpPr>
          <p:cNvPr id="11" name="Gruppieren 10"/>
          <p:cNvGrpSpPr/>
          <p:nvPr/>
        </p:nvGrpSpPr>
        <p:grpSpPr>
          <a:xfrm>
            <a:off x="682860" y="2171894"/>
            <a:ext cx="7993596" cy="3556836"/>
            <a:chOff x="682860" y="2200493"/>
            <a:chExt cx="7993596" cy="3556836"/>
          </a:xfrm>
        </p:grpSpPr>
        <p:sp>
          <p:nvSpPr>
            <p:cNvPr id="12" name="Rectangle 33"/>
            <p:cNvSpPr>
              <a:spLocks noChangeArrowheads="1"/>
            </p:cNvSpPr>
            <p:nvPr/>
          </p:nvSpPr>
          <p:spPr bwMode="auto">
            <a:xfrm>
              <a:off x="3456456" y="2492896"/>
              <a:ext cx="5220000" cy="1080120"/>
            </a:xfrm>
            <a:prstGeom prst="roundRect">
              <a:avLst>
                <a:gd name="adj" fmla="val 6379"/>
              </a:avLst>
            </a:prstGeom>
            <a:solidFill>
              <a:srgbClr val="58585A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marL="0" lvl="1"/>
              <a:r>
                <a:rPr lang="de-DE" b="1" dirty="0">
                  <a:solidFill>
                    <a:schemeClr val="bg1"/>
                  </a:solidFill>
                  <a:sym typeface="Wingdings"/>
                </a:rPr>
                <a:t> </a:t>
              </a:r>
              <a:r>
                <a:rPr lang="de-DE" b="1" u="sng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Bei Briefwahl zusätzlich</a:t>
              </a:r>
              <a:r>
                <a:rPr lang="de-DE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:</a:t>
              </a:r>
            </a:p>
            <a:p>
              <a:pPr marL="0" lvl="1">
                <a:spcBef>
                  <a:spcPts val="600"/>
                </a:spcBef>
              </a:pPr>
              <a:r>
                <a:rPr lang="de-DE" sz="16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Stimmzettelumschläge</a:t>
              </a:r>
              <a:br>
                <a:rPr lang="de-DE" sz="16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de-DE" sz="16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mit Vermerk „Stimmzettel (O)BGM bzw. LR fehlt“</a:t>
              </a:r>
            </a:p>
          </p:txBody>
        </p:sp>
        <p:pic>
          <p:nvPicPr>
            <p:cNvPr id="13" name="Grafik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860" y="2200493"/>
              <a:ext cx="2413383" cy="1909548"/>
            </a:xfrm>
            <a:prstGeom prst="rect">
              <a:avLst/>
            </a:prstGeom>
          </p:spPr>
        </p:pic>
        <p:pic>
          <p:nvPicPr>
            <p:cNvPr id="14" name="Grafik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0000">
              <a:off x="4763877" y="4028838"/>
              <a:ext cx="2515031" cy="17284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8924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build="p" bldLvl="5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400" dirty="0"/>
              <a:t>Einzelstimmvergabe </a:t>
            </a:r>
            <a:br>
              <a:rPr lang="de-DE" dirty="0">
                <a:solidFill>
                  <a:prstClr val="white"/>
                </a:solidFill>
              </a:rPr>
            </a:br>
            <a:r>
              <a:rPr lang="de-DE" sz="1600" dirty="0"/>
              <a:t>Streichungen ohne positive Kennzeichnung </a:t>
            </a:r>
            <a:endParaRPr lang="de-DE" dirty="0"/>
          </a:p>
        </p:txBody>
      </p:sp>
      <p:sp>
        <p:nvSpPr>
          <p:cNvPr id="13" name="AutoShape 81"/>
          <p:cNvSpPr>
            <a:spLocks noChangeArrowheads="1"/>
          </p:cNvSpPr>
          <p:nvPr/>
        </p:nvSpPr>
        <p:spPr bwMode="auto">
          <a:xfrm>
            <a:off x="5652120" y="1772816"/>
            <a:ext cx="525684" cy="400932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9D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05" y="1340768"/>
            <a:ext cx="5219985" cy="3720896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276007" y="337875"/>
            <a:ext cx="936000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indent="0" algn="ctr">
              <a:buFont typeface="+mj-lt"/>
              <a:buNone/>
            </a:pPr>
            <a:r>
              <a:rPr lang="de-DE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32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F4AAD56-4952-41A2-853B-962918586D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2314" y="1018806"/>
            <a:ext cx="2223654" cy="198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21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904" y="3773726"/>
            <a:ext cx="2223085" cy="1986689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288" y="1025577"/>
            <a:ext cx="2224318" cy="198779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400" dirty="0">
                <a:solidFill>
                  <a:prstClr val="white"/>
                </a:solidFill>
              </a:rPr>
              <a:t>Einzelstimmvergabe und Listenkreuz</a:t>
            </a:r>
            <a:br>
              <a:rPr lang="de-DE" dirty="0">
                <a:solidFill>
                  <a:prstClr val="white"/>
                </a:solidFill>
              </a:rPr>
            </a:br>
            <a:r>
              <a:rPr lang="de-DE" sz="1600" dirty="0"/>
              <a:t>Keine Reststimmenvergabe wegen teilweise ungültiger Einzelstimmen </a:t>
            </a:r>
            <a:endParaRPr lang="de-DE" dirty="0"/>
          </a:p>
        </p:txBody>
      </p:sp>
      <p:sp>
        <p:nvSpPr>
          <p:cNvPr id="13" name="AutoShape 81"/>
          <p:cNvSpPr>
            <a:spLocks noChangeArrowheads="1"/>
          </p:cNvSpPr>
          <p:nvPr/>
        </p:nvSpPr>
        <p:spPr bwMode="auto">
          <a:xfrm>
            <a:off x="5652120" y="1772816"/>
            <a:ext cx="525684" cy="400932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9D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11" name="AutoShape 81"/>
          <p:cNvSpPr>
            <a:spLocks noChangeArrowheads="1"/>
          </p:cNvSpPr>
          <p:nvPr/>
        </p:nvSpPr>
        <p:spPr bwMode="auto">
          <a:xfrm rot="5400000">
            <a:off x="5798802" y="3192600"/>
            <a:ext cx="525684" cy="400932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9D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12" name="AutoShape 12"/>
          <p:cNvSpPr>
            <a:spLocks noChangeArrowheads="1"/>
          </p:cNvSpPr>
          <p:nvPr/>
        </p:nvSpPr>
        <p:spPr bwMode="auto">
          <a:xfrm>
            <a:off x="6543288" y="3078013"/>
            <a:ext cx="2155816" cy="612000"/>
          </a:xfrm>
          <a:prstGeom prst="roundRect">
            <a:avLst>
              <a:gd name="adj" fmla="val 16667"/>
            </a:avLst>
          </a:prstGeom>
          <a:solidFill>
            <a:srgbClr val="009DE0"/>
          </a:solidFill>
          <a:ln w="25400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54000" rIns="54000" anchor="ctr"/>
          <a:lstStyle/>
          <a:p>
            <a:pPr algn="ctr">
              <a:lnSpc>
                <a:spcPct val="110000"/>
              </a:lnSpc>
            </a:pPr>
            <a:r>
              <a:rPr lang="de-DE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Beschluss und </a:t>
            </a:r>
            <a:br>
              <a:rPr lang="de-DE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de-DE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gesonderte Zuordnung</a:t>
            </a:r>
            <a:endParaRPr lang="de-DE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00" y="1340768"/>
            <a:ext cx="5219999" cy="3720906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276007" y="337875"/>
            <a:ext cx="936000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indent="0" algn="ctr">
              <a:buFont typeface="+mj-lt"/>
              <a:buNone/>
            </a:pPr>
            <a:r>
              <a:rPr lang="de-DE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33</a:t>
            </a:r>
          </a:p>
        </p:txBody>
      </p:sp>
      <p:sp>
        <p:nvSpPr>
          <p:cNvPr id="14" name="Titel 1"/>
          <p:cNvSpPr txBox="1">
            <a:spLocks/>
          </p:cNvSpPr>
          <p:nvPr/>
        </p:nvSpPr>
        <p:spPr>
          <a:xfrm>
            <a:off x="360002" y="5157232"/>
            <a:ext cx="5148102" cy="360000"/>
          </a:xfrm>
          <a:prstGeom prst="rect">
            <a:avLst/>
          </a:prstGeom>
          <a:solidFill>
            <a:srgbClr val="58585A"/>
          </a:solidFill>
          <a:ln>
            <a:solidFill>
              <a:srgbClr val="58585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de-DE" altLang="de-DE" sz="1400" dirty="0"/>
              <a:t>12 Einzelstimmen vergeben – Rest: 0</a:t>
            </a:r>
          </a:p>
        </p:txBody>
      </p:sp>
      <p:sp>
        <p:nvSpPr>
          <p:cNvPr id="15" name="AutoShape 12">
            <a:extLst>
              <a:ext uri="{FF2B5EF4-FFF2-40B4-BE49-F238E27FC236}">
                <a16:creationId xmlns:a16="http://schemas.microsoft.com/office/drawing/2014/main" id="{B98B8528-8717-443B-9570-2B468BC41E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3968" y="5805264"/>
            <a:ext cx="4415136" cy="360000"/>
          </a:xfrm>
          <a:prstGeom prst="roundRect">
            <a:avLst>
              <a:gd name="adj" fmla="val 16667"/>
            </a:avLst>
          </a:prstGeom>
          <a:solidFill>
            <a:srgbClr val="009DE0"/>
          </a:solidFill>
          <a:ln w="25400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54000" rIns="54000" anchor="ctr"/>
          <a:lstStyle/>
          <a:p>
            <a:pPr algn="ctr">
              <a:lnSpc>
                <a:spcPct val="110000"/>
              </a:lnSpc>
            </a:pPr>
            <a:r>
              <a:rPr lang="de-DE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Stimmzettel der Niederschrift als Anlage beifügen!</a:t>
            </a:r>
          </a:p>
        </p:txBody>
      </p:sp>
      <p:sp>
        <p:nvSpPr>
          <p:cNvPr id="16" name="AutoShape 81">
            <a:extLst>
              <a:ext uri="{FF2B5EF4-FFF2-40B4-BE49-F238E27FC236}">
                <a16:creationId xmlns:a16="http://schemas.microsoft.com/office/drawing/2014/main" id="{E851013B-70C8-4153-A666-D51ADF44216F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798802" y="5219568"/>
            <a:ext cx="525684" cy="400932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9D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9621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  <p:bldP spid="12" grpId="0" animBg="1"/>
      <p:bldP spid="14" grpId="0" animBg="1"/>
      <p:bldP spid="15" grpId="0" animBg="1"/>
      <p:bldP spid="1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Beschlussvermerk zu Beispiel 33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2657" y="1127776"/>
            <a:ext cx="7151304" cy="5035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08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400" dirty="0">
                <a:solidFill>
                  <a:prstClr val="white"/>
                </a:solidFill>
              </a:rPr>
              <a:t>Einzelstimmvergabe</a:t>
            </a:r>
            <a:br>
              <a:rPr lang="de-DE" dirty="0">
                <a:solidFill>
                  <a:prstClr val="white"/>
                </a:solidFill>
              </a:rPr>
            </a:br>
            <a:r>
              <a:rPr lang="de-DE" sz="1600" dirty="0"/>
              <a:t>Gesamtstimmenzahl bei erster Person eingetragen 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00" y="1340768"/>
            <a:ext cx="5219998" cy="3720905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276007" y="337875"/>
            <a:ext cx="936000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indent="0" algn="ctr">
              <a:buFont typeface="+mj-lt"/>
              <a:buNone/>
            </a:pPr>
            <a:r>
              <a:rPr lang="de-DE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34</a:t>
            </a:r>
          </a:p>
        </p:txBody>
      </p:sp>
      <p:sp>
        <p:nvSpPr>
          <p:cNvPr id="14" name="Titel 1"/>
          <p:cNvSpPr txBox="1">
            <a:spLocks/>
          </p:cNvSpPr>
          <p:nvPr/>
        </p:nvSpPr>
        <p:spPr>
          <a:xfrm>
            <a:off x="360002" y="5157232"/>
            <a:ext cx="5148102" cy="360000"/>
          </a:xfrm>
          <a:prstGeom prst="rect">
            <a:avLst/>
          </a:prstGeom>
          <a:solidFill>
            <a:srgbClr val="58585A"/>
          </a:solidFill>
          <a:ln>
            <a:solidFill>
              <a:srgbClr val="58585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de-DE" altLang="de-DE" sz="1400" dirty="0"/>
              <a:t>12 Einzelstimmen vergeben – Rest: 0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01176103-FBB1-491D-8135-4F93532E40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904" y="3773726"/>
            <a:ext cx="2223085" cy="1986689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C11A33CA-523D-4041-891A-B060045070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288" y="1025577"/>
            <a:ext cx="2224318" cy="1987791"/>
          </a:xfrm>
          <a:prstGeom prst="rect">
            <a:avLst/>
          </a:prstGeom>
        </p:spPr>
      </p:pic>
      <p:sp>
        <p:nvSpPr>
          <p:cNvPr id="17" name="AutoShape 81">
            <a:extLst>
              <a:ext uri="{FF2B5EF4-FFF2-40B4-BE49-F238E27FC236}">
                <a16:creationId xmlns:a16="http://schemas.microsoft.com/office/drawing/2014/main" id="{A6DCE5DB-9DE8-4E50-88AC-CB2B4A55B8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2120" y="1772816"/>
            <a:ext cx="525684" cy="400932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9D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18" name="AutoShape 81">
            <a:extLst>
              <a:ext uri="{FF2B5EF4-FFF2-40B4-BE49-F238E27FC236}">
                <a16:creationId xmlns:a16="http://schemas.microsoft.com/office/drawing/2014/main" id="{659E055E-2C01-4AAE-AFA5-FDC5DDFA6327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798802" y="3192600"/>
            <a:ext cx="525684" cy="400932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9D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19" name="AutoShape 12">
            <a:extLst>
              <a:ext uri="{FF2B5EF4-FFF2-40B4-BE49-F238E27FC236}">
                <a16:creationId xmlns:a16="http://schemas.microsoft.com/office/drawing/2014/main" id="{D6A8EA95-C867-4204-9357-367932BEC4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288" y="3078013"/>
            <a:ext cx="2155816" cy="612000"/>
          </a:xfrm>
          <a:prstGeom prst="roundRect">
            <a:avLst>
              <a:gd name="adj" fmla="val 16667"/>
            </a:avLst>
          </a:prstGeom>
          <a:solidFill>
            <a:srgbClr val="009DE0"/>
          </a:solidFill>
          <a:ln w="25400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54000" rIns="54000" anchor="ctr"/>
          <a:lstStyle/>
          <a:p>
            <a:pPr algn="ctr">
              <a:lnSpc>
                <a:spcPct val="110000"/>
              </a:lnSpc>
            </a:pPr>
            <a:r>
              <a:rPr lang="de-DE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Beschluss und </a:t>
            </a:r>
            <a:br>
              <a:rPr lang="de-DE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de-DE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gesonderte Zuordnung</a:t>
            </a:r>
            <a:endParaRPr lang="de-DE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AutoShape 81">
            <a:extLst>
              <a:ext uri="{FF2B5EF4-FFF2-40B4-BE49-F238E27FC236}">
                <a16:creationId xmlns:a16="http://schemas.microsoft.com/office/drawing/2014/main" id="{DCD02D19-8F07-40A8-8F7E-96F220780832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798802" y="5219568"/>
            <a:ext cx="525684" cy="400932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9D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21" name="AutoShape 12">
            <a:extLst>
              <a:ext uri="{FF2B5EF4-FFF2-40B4-BE49-F238E27FC236}">
                <a16:creationId xmlns:a16="http://schemas.microsoft.com/office/drawing/2014/main" id="{CBF2BDA5-9349-424C-8FA2-A72EF26C9F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3968" y="5805264"/>
            <a:ext cx="4415136" cy="360000"/>
          </a:xfrm>
          <a:prstGeom prst="roundRect">
            <a:avLst>
              <a:gd name="adj" fmla="val 16667"/>
            </a:avLst>
          </a:prstGeom>
          <a:solidFill>
            <a:srgbClr val="009DE0"/>
          </a:solidFill>
          <a:ln w="25400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54000" rIns="54000" anchor="ctr"/>
          <a:lstStyle/>
          <a:p>
            <a:pPr algn="ctr">
              <a:lnSpc>
                <a:spcPct val="110000"/>
              </a:lnSpc>
            </a:pPr>
            <a:r>
              <a:rPr lang="de-DE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Stimmzettel der Niederschrift als Anlage beifügen!</a:t>
            </a:r>
          </a:p>
        </p:txBody>
      </p:sp>
    </p:spTree>
    <p:extLst>
      <p:ext uri="{BB962C8B-B14F-4D97-AF65-F5344CB8AC3E}">
        <p14:creationId xmlns:p14="http://schemas.microsoft.com/office/powerpoint/2010/main" val="228547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Beschlussvermerk zu Beispiel 34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2657" y="1127776"/>
            <a:ext cx="7151304" cy="5035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5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400" dirty="0"/>
              <a:t>Einzelstimmvergabe und Listenkreuz </a:t>
            </a:r>
            <a:br>
              <a:rPr lang="de-DE" dirty="0">
                <a:solidFill>
                  <a:prstClr val="white"/>
                </a:solidFill>
              </a:rPr>
            </a:br>
            <a:r>
              <a:rPr lang="de-DE" sz="1600" dirty="0"/>
              <a:t>Reststimmenvergabe bei teilweise ungültigen Einzelstimmen 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00" y="1340768"/>
            <a:ext cx="5219998" cy="3720905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276007" y="337875"/>
            <a:ext cx="936000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indent="0" algn="ctr">
              <a:buFont typeface="+mj-lt"/>
              <a:buNone/>
            </a:pPr>
            <a:r>
              <a:rPr lang="de-DE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35</a:t>
            </a:r>
          </a:p>
        </p:txBody>
      </p:sp>
      <p:sp>
        <p:nvSpPr>
          <p:cNvPr id="14" name="Titel 1"/>
          <p:cNvSpPr txBox="1">
            <a:spLocks/>
          </p:cNvSpPr>
          <p:nvPr/>
        </p:nvSpPr>
        <p:spPr>
          <a:xfrm>
            <a:off x="360002" y="5157232"/>
            <a:ext cx="5148102" cy="360000"/>
          </a:xfrm>
          <a:prstGeom prst="rect">
            <a:avLst/>
          </a:prstGeom>
          <a:solidFill>
            <a:srgbClr val="58585A"/>
          </a:solidFill>
          <a:ln>
            <a:solidFill>
              <a:srgbClr val="58585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de-DE" altLang="de-DE" sz="1400" dirty="0"/>
              <a:t>9 Einzelstimmen vergeben – Rest: 3</a:t>
            </a:r>
          </a:p>
        </p:txBody>
      </p:sp>
      <p:grpSp>
        <p:nvGrpSpPr>
          <p:cNvPr id="15" name="Gruppieren 14"/>
          <p:cNvGrpSpPr/>
          <p:nvPr/>
        </p:nvGrpSpPr>
        <p:grpSpPr>
          <a:xfrm>
            <a:off x="245520" y="2376312"/>
            <a:ext cx="720080" cy="982319"/>
            <a:chOff x="2699792" y="2761704"/>
            <a:chExt cx="720080" cy="982319"/>
          </a:xfrm>
        </p:grpSpPr>
        <p:sp>
          <p:nvSpPr>
            <p:cNvPr id="16" name="Text Box 15"/>
            <p:cNvSpPr txBox="1">
              <a:spLocks noChangeArrowheads="1"/>
            </p:cNvSpPr>
            <p:nvPr/>
          </p:nvSpPr>
          <p:spPr bwMode="auto">
            <a:xfrm>
              <a:off x="2699792" y="2761704"/>
              <a:ext cx="719138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altLang="de-DE" sz="3200" dirty="0">
                  <a:solidFill>
                    <a:srgbClr val="58585A"/>
                  </a:solidFill>
                  <a:sym typeface="Wingdings" pitchFamily="2" charset="2"/>
                </a:rPr>
                <a:t></a:t>
              </a:r>
            </a:p>
          </p:txBody>
        </p:sp>
        <p:sp>
          <p:nvSpPr>
            <p:cNvPr id="17" name="Text Box 16"/>
            <p:cNvSpPr txBox="1">
              <a:spLocks noChangeArrowheads="1"/>
            </p:cNvSpPr>
            <p:nvPr/>
          </p:nvSpPr>
          <p:spPr bwMode="auto">
            <a:xfrm>
              <a:off x="2699792" y="2956212"/>
              <a:ext cx="719138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altLang="de-DE" sz="3200" dirty="0">
                  <a:solidFill>
                    <a:srgbClr val="58585A"/>
                  </a:solidFill>
                  <a:sym typeface="Wingdings" pitchFamily="2" charset="2"/>
                </a:rPr>
                <a:t></a:t>
              </a:r>
            </a:p>
          </p:txBody>
        </p:sp>
        <p:sp>
          <p:nvSpPr>
            <p:cNvPr id="19" name="Text Box 18"/>
            <p:cNvSpPr txBox="1">
              <a:spLocks noChangeArrowheads="1"/>
            </p:cNvSpPr>
            <p:nvPr/>
          </p:nvSpPr>
          <p:spPr bwMode="auto">
            <a:xfrm>
              <a:off x="2700734" y="3159248"/>
              <a:ext cx="719138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altLang="de-DE" sz="3200" dirty="0">
                  <a:solidFill>
                    <a:srgbClr val="58585A"/>
                  </a:solidFill>
                  <a:sym typeface="Wingdings" pitchFamily="2" charset="2"/>
                </a:rPr>
                <a:t></a:t>
              </a:r>
            </a:p>
          </p:txBody>
        </p:sp>
      </p:grpSp>
      <p:pic>
        <p:nvPicPr>
          <p:cNvPr id="18" name="Grafik 17">
            <a:extLst>
              <a:ext uri="{FF2B5EF4-FFF2-40B4-BE49-F238E27FC236}">
                <a16:creationId xmlns:a16="http://schemas.microsoft.com/office/drawing/2014/main" id="{B820615C-5400-4620-9034-E0E275B0CC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3904" y="3773726"/>
            <a:ext cx="2223084" cy="1986689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263ED7E9-2313-444F-9F9E-2ADB2A0F11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288" y="1025577"/>
            <a:ext cx="2224318" cy="1987791"/>
          </a:xfrm>
          <a:prstGeom prst="rect">
            <a:avLst/>
          </a:prstGeom>
        </p:spPr>
      </p:pic>
      <p:sp>
        <p:nvSpPr>
          <p:cNvPr id="21" name="AutoShape 81">
            <a:extLst>
              <a:ext uri="{FF2B5EF4-FFF2-40B4-BE49-F238E27FC236}">
                <a16:creationId xmlns:a16="http://schemas.microsoft.com/office/drawing/2014/main" id="{9E58BF72-9B9F-4868-A7D9-5500B483F5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2120" y="1772816"/>
            <a:ext cx="525684" cy="400932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9D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22" name="AutoShape 81">
            <a:extLst>
              <a:ext uri="{FF2B5EF4-FFF2-40B4-BE49-F238E27FC236}">
                <a16:creationId xmlns:a16="http://schemas.microsoft.com/office/drawing/2014/main" id="{6052178F-4512-4653-8D46-D5A1F62EC978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798802" y="3192600"/>
            <a:ext cx="525684" cy="400932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9D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23" name="AutoShape 12">
            <a:extLst>
              <a:ext uri="{FF2B5EF4-FFF2-40B4-BE49-F238E27FC236}">
                <a16:creationId xmlns:a16="http://schemas.microsoft.com/office/drawing/2014/main" id="{FD939588-73FF-4CA8-8052-04A7B237C1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288" y="3078013"/>
            <a:ext cx="2155816" cy="612000"/>
          </a:xfrm>
          <a:prstGeom prst="roundRect">
            <a:avLst>
              <a:gd name="adj" fmla="val 16667"/>
            </a:avLst>
          </a:prstGeom>
          <a:solidFill>
            <a:srgbClr val="009DE0"/>
          </a:solidFill>
          <a:ln w="25400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54000" rIns="54000" anchor="ctr"/>
          <a:lstStyle/>
          <a:p>
            <a:pPr algn="ctr">
              <a:lnSpc>
                <a:spcPct val="110000"/>
              </a:lnSpc>
            </a:pPr>
            <a:r>
              <a:rPr lang="de-DE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Beschluss und </a:t>
            </a:r>
            <a:br>
              <a:rPr lang="de-DE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de-DE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gesonderte Zuordnung</a:t>
            </a:r>
            <a:endParaRPr lang="de-DE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AutoShape 81">
            <a:extLst>
              <a:ext uri="{FF2B5EF4-FFF2-40B4-BE49-F238E27FC236}">
                <a16:creationId xmlns:a16="http://schemas.microsoft.com/office/drawing/2014/main" id="{E430B785-1D3C-4F65-9CE0-6AEE43247BF2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798802" y="5219568"/>
            <a:ext cx="525684" cy="400932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9D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25" name="AutoShape 12">
            <a:extLst>
              <a:ext uri="{FF2B5EF4-FFF2-40B4-BE49-F238E27FC236}">
                <a16:creationId xmlns:a16="http://schemas.microsoft.com/office/drawing/2014/main" id="{9700A3FA-A156-4F05-9DDC-5FF042AA97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3968" y="5805264"/>
            <a:ext cx="4415136" cy="360000"/>
          </a:xfrm>
          <a:prstGeom prst="roundRect">
            <a:avLst>
              <a:gd name="adj" fmla="val 16667"/>
            </a:avLst>
          </a:prstGeom>
          <a:solidFill>
            <a:srgbClr val="009DE0"/>
          </a:solidFill>
          <a:ln w="25400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54000" rIns="54000" anchor="ctr"/>
          <a:lstStyle/>
          <a:p>
            <a:pPr algn="ctr">
              <a:lnSpc>
                <a:spcPct val="110000"/>
              </a:lnSpc>
            </a:pPr>
            <a:r>
              <a:rPr lang="de-DE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Stimmzettel der Niederschrift als Anlage beifügen!</a:t>
            </a:r>
          </a:p>
        </p:txBody>
      </p:sp>
    </p:spTree>
    <p:extLst>
      <p:ext uri="{BB962C8B-B14F-4D97-AF65-F5344CB8AC3E}">
        <p14:creationId xmlns:p14="http://schemas.microsoft.com/office/powerpoint/2010/main" val="33962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Beschlussvermerk zu Beispiel 35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2657" y="1127775"/>
            <a:ext cx="7151304" cy="5035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86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400" dirty="0"/>
              <a:t>Einzelstimmvergabe und Listenkreuz </a:t>
            </a:r>
            <a:br>
              <a:rPr lang="de-DE" dirty="0">
                <a:solidFill>
                  <a:prstClr val="white"/>
                </a:solidFill>
              </a:rPr>
            </a:br>
            <a:r>
              <a:rPr lang="de-DE" sz="1600" dirty="0"/>
              <a:t>Keine Reststimmenvergabe bei unklarem Wählerwillen 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02" y="1340768"/>
            <a:ext cx="5219995" cy="3720903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276007" y="337875"/>
            <a:ext cx="936000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indent="0" algn="ctr">
              <a:buFont typeface="+mj-lt"/>
              <a:buNone/>
            </a:pPr>
            <a:r>
              <a:rPr lang="de-DE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36</a:t>
            </a:r>
          </a:p>
        </p:txBody>
      </p:sp>
      <p:sp>
        <p:nvSpPr>
          <p:cNvPr id="14" name="Titel 1"/>
          <p:cNvSpPr txBox="1">
            <a:spLocks/>
          </p:cNvSpPr>
          <p:nvPr/>
        </p:nvSpPr>
        <p:spPr>
          <a:xfrm>
            <a:off x="360002" y="5157232"/>
            <a:ext cx="5148102" cy="360000"/>
          </a:xfrm>
          <a:prstGeom prst="rect">
            <a:avLst/>
          </a:prstGeom>
          <a:solidFill>
            <a:srgbClr val="58585A"/>
          </a:solidFill>
          <a:ln>
            <a:solidFill>
              <a:srgbClr val="58585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de-DE" altLang="de-DE" sz="1400" dirty="0"/>
              <a:t>9 Einzelstimmen vergeben – Rest: 3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B2766975-4FB8-43E0-A9F5-EC573243E5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3904" y="3773726"/>
            <a:ext cx="2223084" cy="1986689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FE4A1B3C-9407-4573-B54A-A7ED461899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288" y="1025577"/>
            <a:ext cx="2224318" cy="1987791"/>
          </a:xfrm>
          <a:prstGeom prst="rect">
            <a:avLst/>
          </a:prstGeom>
        </p:spPr>
      </p:pic>
      <p:sp>
        <p:nvSpPr>
          <p:cNvPr id="17" name="AutoShape 81">
            <a:extLst>
              <a:ext uri="{FF2B5EF4-FFF2-40B4-BE49-F238E27FC236}">
                <a16:creationId xmlns:a16="http://schemas.microsoft.com/office/drawing/2014/main" id="{22F01F62-BF2E-4E18-8236-A4A7E3C160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2120" y="1772816"/>
            <a:ext cx="525684" cy="400932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9D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18" name="AutoShape 81">
            <a:extLst>
              <a:ext uri="{FF2B5EF4-FFF2-40B4-BE49-F238E27FC236}">
                <a16:creationId xmlns:a16="http://schemas.microsoft.com/office/drawing/2014/main" id="{04F10276-D4B1-468B-8B87-17DFEBFC63CF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798802" y="3192600"/>
            <a:ext cx="525684" cy="400932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9D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19" name="AutoShape 12">
            <a:extLst>
              <a:ext uri="{FF2B5EF4-FFF2-40B4-BE49-F238E27FC236}">
                <a16:creationId xmlns:a16="http://schemas.microsoft.com/office/drawing/2014/main" id="{F3DD3E37-D28B-45F7-968C-C1655DE200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288" y="3078013"/>
            <a:ext cx="2155816" cy="612000"/>
          </a:xfrm>
          <a:prstGeom prst="roundRect">
            <a:avLst>
              <a:gd name="adj" fmla="val 16667"/>
            </a:avLst>
          </a:prstGeom>
          <a:solidFill>
            <a:srgbClr val="009DE0"/>
          </a:solidFill>
          <a:ln w="25400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54000" rIns="54000" anchor="ctr"/>
          <a:lstStyle/>
          <a:p>
            <a:pPr algn="ctr">
              <a:lnSpc>
                <a:spcPct val="110000"/>
              </a:lnSpc>
            </a:pPr>
            <a:r>
              <a:rPr lang="de-DE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Beschluss und </a:t>
            </a:r>
            <a:br>
              <a:rPr lang="de-DE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de-DE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gesonderte Zuordnung</a:t>
            </a:r>
            <a:endParaRPr lang="de-DE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AutoShape 81">
            <a:extLst>
              <a:ext uri="{FF2B5EF4-FFF2-40B4-BE49-F238E27FC236}">
                <a16:creationId xmlns:a16="http://schemas.microsoft.com/office/drawing/2014/main" id="{393DDC24-3D8D-46B1-8089-1539DBAB896E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798802" y="5219568"/>
            <a:ext cx="525684" cy="400932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9D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21" name="AutoShape 12">
            <a:extLst>
              <a:ext uri="{FF2B5EF4-FFF2-40B4-BE49-F238E27FC236}">
                <a16:creationId xmlns:a16="http://schemas.microsoft.com/office/drawing/2014/main" id="{44EDD895-6D1D-461F-AD9C-F9646DDFA2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3968" y="5805264"/>
            <a:ext cx="4415136" cy="360000"/>
          </a:xfrm>
          <a:prstGeom prst="roundRect">
            <a:avLst>
              <a:gd name="adj" fmla="val 16667"/>
            </a:avLst>
          </a:prstGeom>
          <a:solidFill>
            <a:srgbClr val="009DE0"/>
          </a:solidFill>
          <a:ln w="25400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54000" rIns="54000" anchor="ctr"/>
          <a:lstStyle/>
          <a:p>
            <a:pPr algn="ctr">
              <a:lnSpc>
                <a:spcPct val="110000"/>
              </a:lnSpc>
            </a:pPr>
            <a:r>
              <a:rPr lang="de-DE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Stimmzettel der Niederschrift als Anlage beifügen!</a:t>
            </a:r>
          </a:p>
        </p:txBody>
      </p:sp>
    </p:spTree>
    <p:extLst>
      <p:ext uri="{BB962C8B-B14F-4D97-AF65-F5344CB8AC3E}">
        <p14:creationId xmlns:p14="http://schemas.microsoft.com/office/powerpoint/2010/main" val="3192319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Beschlussvermerk zu Beispiel 36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2657" y="1127776"/>
            <a:ext cx="7151303" cy="503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77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400" dirty="0"/>
              <a:t>Nur Listenkreuz</a:t>
            </a:r>
            <a:br>
              <a:rPr lang="de-DE" dirty="0">
                <a:solidFill>
                  <a:prstClr val="white"/>
                </a:solidFill>
              </a:rPr>
            </a:br>
            <a:r>
              <a:rPr lang="de-DE" sz="1600" dirty="0"/>
              <a:t>Mehrere Listenkreuze 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02" y="1340768"/>
            <a:ext cx="5219995" cy="3720903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276007" y="337875"/>
            <a:ext cx="936000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indent="0" algn="ctr">
              <a:buFont typeface="+mj-lt"/>
              <a:buNone/>
            </a:pPr>
            <a:r>
              <a:rPr lang="de-DE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37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A2A14500-6179-4E15-9818-C298FC63A5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3904" y="3773726"/>
            <a:ext cx="2223084" cy="1986688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3AEE2EC3-DAB9-4DBA-9ADE-462DE8E408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288" y="1025577"/>
            <a:ext cx="2224318" cy="1987791"/>
          </a:xfrm>
          <a:prstGeom prst="rect">
            <a:avLst/>
          </a:prstGeom>
        </p:spPr>
      </p:pic>
      <p:sp>
        <p:nvSpPr>
          <p:cNvPr id="16" name="AutoShape 81">
            <a:extLst>
              <a:ext uri="{FF2B5EF4-FFF2-40B4-BE49-F238E27FC236}">
                <a16:creationId xmlns:a16="http://schemas.microsoft.com/office/drawing/2014/main" id="{2B9A9B69-061E-4447-8AB1-3D24AF43B9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2120" y="1772816"/>
            <a:ext cx="525684" cy="400932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9D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17" name="AutoShape 81">
            <a:extLst>
              <a:ext uri="{FF2B5EF4-FFF2-40B4-BE49-F238E27FC236}">
                <a16:creationId xmlns:a16="http://schemas.microsoft.com/office/drawing/2014/main" id="{6CDDBADD-2BCB-4166-96BB-4596FFBD4901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798802" y="3192600"/>
            <a:ext cx="525684" cy="400932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9D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18" name="AutoShape 12">
            <a:extLst>
              <a:ext uri="{FF2B5EF4-FFF2-40B4-BE49-F238E27FC236}">
                <a16:creationId xmlns:a16="http://schemas.microsoft.com/office/drawing/2014/main" id="{803EBBB0-EC45-4E0D-AAD9-06EA8A036D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288" y="3078013"/>
            <a:ext cx="2155816" cy="612000"/>
          </a:xfrm>
          <a:prstGeom prst="roundRect">
            <a:avLst>
              <a:gd name="adj" fmla="val 16667"/>
            </a:avLst>
          </a:prstGeom>
          <a:solidFill>
            <a:srgbClr val="009DE0"/>
          </a:solidFill>
          <a:ln w="25400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54000" rIns="54000" anchor="ctr"/>
          <a:lstStyle/>
          <a:p>
            <a:pPr algn="ctr">
              <a:lnSpc>
                <a:spcPct val="110000"/>
              </a:lnSpc>
            </a:pPr>
            <a:r>
              <a:rPr lang="de-DE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Beschluss und </a:t>
            </a:r>
            <a:br>
              <a:rPr lang="de-DE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de-DE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gesonderte Zuordnung</a:t>
            </a:r>
            <a:endParaRPr lang="de-DE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AutoShape 81">
            <a:extLst>
              <a:ext uri="{FF2B5EF4-FFF2-40B4-BE49-F238E27FC236}">
                <a16:creationId xmlns:a16="http://schemas.microsoft.com/office/drawing/2014/main" id="{734C5C09-42CE-4990-A4ED-127808E4C4BD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798802" y="5219568"/>
            <a:ext cx="525684" cy="400932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9D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20" name="AutoShape 12">
            <a:extLst>
              <a:ext uri="{FF2B5EF4-FFF2-40B4-BE49-F238E27FC236}">
                <a16:creationId xmlns:a16="http://schemas.microsoft.com/office/drawing/2014/main" id="{AD9BF497-CD52-4E8B-802E-FECB5B13BD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3968" y="5805264"/>
            <a:ext cx="4415136" cy="360000"/>
          </a:xfrm>
          <a:prstGeom prst="roundRect">
            <a:avLst>
              <a:gd name="adj" fmla="val 16667"/>
            </a:avLst>
          </a:prstGeom>
          <a:solidFill>
            <a:srgbClr val="009DE0"/>
          </a:solidFill>
          <a:ln w="25400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54000" rIns="54000" anchor="ctr"/>
          <a:lstStyle/>
          <a:p>
            <a:pPr algn="ctr">
              <a:lnSpc>
                <a:spcPct val="110000"/>
              </a:lnSpc>
            </a:pPr>
            <a:r>
              <a:rPr lang="de-DE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Stimmzettel der Niederschrift als Anlage beifügen!</a:t>
            </a:r>
          </a:p>
        </p:txBody>
      </p:sp>
    </p:spTree>
    <p:extLst>
      <p:ext uri="{BB962C8B-B14F-4D97-AF65-F5344CB8AC3E}">
        <p14:creationId xmlns:p14="http://schemas.microsoft.com/office/powerpoint/2010/main" val="401240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400" dirty="0"/>
              <a:t>(Ober-)Bürgermeister(in) bzw. Landrätin / Landrat</a:t>
            </a:r>
            <a:br>
              <a:rPr lang="de-DE" sz="1400" dirty="0">
                <a:solidFill>
                  <a:prstClr val="white"/>
                </a:solidFill>
              </a:rPr>
            </a:br>
            <a:r>
              <a:rPr lang="de-DE" sz="1600" dirty="0">
                <a:solidFill>
                  <a:prstClr val="white"/>
                </a:solidFill>
              </a:rPr>
              <a:t>Stapelbildung bei mehreren Wahlvorschlägen – Stapel c) </a:t>
            </a:r>
            <a:endParaRPr lang="de-DE" sz="18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sym typeface="Wingdings" pitchFamily="2" charset="2"/>
              </a:rPr>
              <a:t>Gekennzeichnete Stimmzettel </a:t>
            </a:r>
            <a:r>
              <a:rPr lang="de-DE" b="1" dirty="0">
                <a:sym typeface="Wingdings" pitchFamily="2" charset="2"/>
              </a:rPr>
              <a:t>mit Anlass zu Bedenken</a:t>
            </a:r>
            <a:r>
              <a:rPr lang="de-DE" dirty="0">
                <a:sym typeface="Wingdings" pitchFamily="2" charset="2"/>
              </a:rPr>
              <a:t>,</a:t>
            </a:r>
            <a:br>
              <a:rPr lang="de-DE" dirty="0">
                <a:sym typeface="Wingdings" pitchFamily="2" charset="2"/>
              </a:rPr>
            </a:br>
            <a:r>
              <a:rPr lang="de-DE" dirty="0">
                <a:sym typeface="Wingdings" pitchFamily="2" charset="2"/>
              </a:rPr>
              <a:t>über die Beschluss zu fassen ist</a:t>
            </a:r>
          </a:p>
          <a:p>
            <a:pPr lvl="1"/>
            <a:endParaRPr lang="de-DE" dirty="0"/>
          </a:p>
        </p:txBody>
      </p:sp>
      <p:grpSp>
        <p:nvGrpSpPr>
          <p:cNvPr id="5" name="Gruppieren 4"/>
          <p:cNvGrpSpPr/>
          <p:nvPr/>
        </p:nvGrpSpPr>
        <p:grpSpPr>
          <a:xfrm>
            <a:off x="682860" y="2167523"/>
            <a:ext cx="8235112" cy="3886190"/>
            <a:chOff x="682860" y="2167523"/>
            <a:chExt cx="8235112" cy="3886190"/>
          </a:xfrm>
        </p:grpSpPr>
        <p:grpSp>
          <p:nvGrpSpPr>
            <p:cNvPr id="10" name="Gruppieren 9"/>
            <p:cNvGrpSpPr/>
            <p:nvPr/>
          </p:nvGrpSpPr>
          <p:grpSpPr>
            <a:xfrm>
              <a:off x="682860" y="2167523"/>
              <a:ext cx="8235112" cy="3886190"/>
              <a:chOff x="682860" y="1980851"/>
              <a:chExt cx="8235112" cy="3886190"/>
            </a:xfrm>
          </p:grpSpPr>
          <p:sp>
            <p:nvSpPr>
              <p:cNvPr id="11" name="Rectangle 33"/>
              <p:cNvSpPr>
                <a:spLocks noChangeArrowheads="1"/>
              </p:cNvSpPr>
              <p:nvPr/>
            </p:nvSpPr>
            <p:spPr bwMode="auto">
              <a:xfrm>
                <a:off x="3456456" y="1980851"/>
                <a:ext cx="5436024" cy="1333485"/>
              </a:xfrm>
              <a:prstGeom prst="roundRect">
                <a:avLst>
                  <a:gd name="adj" fmla="val 6379"/>
                </a:avLst>
              </a:prstGeom>
              <a:solidFill>
                <a:srgbClr val="58585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/>
              <a:p>
                <a:pPr marL="0" lvl="1"/>
                <a:r>
                  <a:rPr lang="de-DE" b="1" dirty="0">
                    <a:solidFill>
                      <a:schemeClr val="bg1"/>
                    </a:solidFill>
                    <a:sym typeface="Wingdings"/>
                  </a:rPr>
                  <a:t> </a:t>
                </a:r>
                <a:r>
                  <a:rPr lang="de-DE" b="1" u="sng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Bei Briefwahl zusätzlich</a:t>
                </a:r>
                <a:r>
                  <a:rPr lang="de-DE" b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:</a:t>
                </a:r>
              </a:p>
              <a:p>
                <a:pPr marL="285750" lvl="1" indent="-285750">
                  <a:spcBef>
                    <a:spcPts val="600"/>
                  </a:spcBef>
                  <a:buFontTx/>
                  <a:buChar char="-"/>
                </a:pPr>
                <a:r>
                  <a:rPr lang="de-DE" sz="16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Stimmzettelumschläge mit Anlass zu Bedenken</a:t>
                </a:r>
              </a:p>
              <a:p>
                <a:pPr marL="285750" lvl="1" indent="-285750">
                  <a:spcBef>
                    <a:spcPts val="600"/>
                  </a:spcBef>
                  <a:buFontTx/>
                  <a:buChar char="-"/>
                </a:pPr>
                <a:r>
                  <a:rPr lang="de-DE" sz="1600" u="sng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mehrere</a:t>
                </a:r>
                <a:r>
                  <a:rPr lang="de-DE" sz="16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Stimmzettel der entsprechenden Wahl </a:t>
                </a:r>
                <a:br>
                  <a:rPr lang="de-DE" sz="16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</a:br>
                <a:r>
                  <a:rPr lang="de-DE" sz="16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aus </a:t>
                </a:r>
                <a:r>
                  <a:rPr lang="de-DE" sz="1600" u="sng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einem</a:t>
                </a:r>
                <a:r>
                  <a:rPr lang="de-DE" sz="16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Stimmzettelumschlag</a:t>
                </a:r>
              </a:p>
            </p:txBody>
          </p:sp>
          <p:pic>
            <p:nvPicPr>
              <p:cNvPr id="12" name="Grafik 11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2860" y="1980851"/>
                <a:ext cx="2413383" cy="1909548"/>
              </a:xfrm>
              <a:prstGeom prst="rect">
                <a:avLst/>
              </a:prstGeom>
            </p:spPr>
          </p:pic>
          <p:pic>
            <p:nvPicPr>
              <p:cNvPr id="13" name="Grafik 1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20000">
                <a:off x="6195568" y="3562126"/>
                <a:ext cx="2722404" cy="2304915"/>
              </a:xfrm>
              <a:prstGeom prst="rect">
                <a:avLst/>
              </a:prstGeom>
            </p:spPr>
          </p:pic>
        </p:grpSp>
        <p:pic>
          <p:nvPicPr>
            <p:cNvPr id="4" name="Grafik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0000">
              <a:off x="3307772" y="4173040"/>
              <a:ext cx="2735930" cy="18803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00746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build="p" bldLvl="5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Beschlussvermerk zu Beispiel 37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2657" y="1127775"/>
            <a:ext cx="7151303" cy="503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62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400" dirty="0"/>
              <a:t>Einzelstimmvergabe </a:t>
            </a:r>
            <a:br>
              <a:rPr lang="de-DE" dirty="0">
                <a:solidFill>
                  <a:prstClr val="white"/>
                </a:solidFill>
              </a:rPr>
            </a:br>
            <a:r>
              <a:rPr lang="de-DE" sz="1600" dirty="0"/>
              <a:t>Gesamtstimmenzahl überschritten 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01" y="1340768"/>
            <a:ext cx="5219995" cy="3720903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276007" y="337875"/>
            <a:ext cx="936000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indent="0" algn="ctr">
              <a:buFont typeface="+mj-lt"/>
              <a:buNone/>
            </a:pPr>
            <a:r>
              <a:rPr lang="de-DE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38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B2F06B9D-52DA-45E5-9AA4-AC5669FB8A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3904" y="3773726"/>
            <a:ext cx="2223084" cy="1986688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942BAEC2-5E24-4EE0-8F90-888CA243F4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288" y="1025577"/>
            <a:ext cx="2224318" cy="1987791"/>
          </a:xfrm>
          <a:prstGeom prst="rect">
            <a:avLst/>
          </a:prstGeom>
        </p:spPr>
      </p:pic>
      <p:sp>
        <p:nvSpPr>
          <p:cNvPr id="16" name="AutoShape 81">
            <a:extLst>
              <a:ext uri="{FF2B5EF4-FFF2-40B4-BE49-F238E27FC236}">
                <a16:creationId xmlns:a16="http://schemas.microsoft.com/office/drawing/2014/main" id="{349E51B1-5FA9-4923-975C-B8C9BDB879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2120" y="1772816"/>
            <a:ext cx="525684" cy="400932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9D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17" name="AutoShape 81">
            <a:extLst>
              <a:ext uri="{FF2B5EF4-FFF2-40B4-BE49-F238E27FC236}">
                <a16:creationId xmlns:a16="http://schemas.microsoft.com/office/drawing/2014/main" id="{34A47554-A6C5-40E3-8DA7-BC8BE1B335FF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798802" y="3192600"/>
            <a:ext cx="525684" cy="400932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9D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18" name="AutoShape 12">
            <a:extLst>
              <a:ext uri="{FF2B5EF4-FFF2-40B4-BE49-F238E27FC236}">
                <a16:creationId xmlns:a16="http://schemas.microsoft.com/office/drawing/2014/main" id="{D62D9850-D868-4EE5-A30A-D208F465B5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288" y="3078013"/>
            <a:ext cx="2155816" cy="612000"/>
          </a:xfrm>
          <a:prstGeom prst="roundRect">
            <a:avLst>
              <a:gd name="adj" fmla="val 16667"/>
            </a:avLst>
          </a:prstGeom>
          <a:solidFill>
            <a:srgbClr val="009DE0"/>
          </a:solidFill>
          <a:ln w="25400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54000" rIns="54000" anchor="ctr"/>
          <a:lstStyle/>
          <a:p>
            <a:pPr algn="ctr">
              <a:lnSpc>
                <a:spcPct val="110000"/>
              </a:lnSpc>
            </a:pPr>
            <a:r>
              <a:rPr lang="de-DE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Beschluss und </a:t>
            </a:r>
            <a:br>
              <a:rPr lang="de-DE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de-DE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gesonderte Zuordnung</a:t>
            </a:r>
            <a:endParaRPr lang="de-DE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AutoShape 81">
            <a:extLst>
              <a:ext uri="{FF2B5EF4-FFF2-40B4-BE49-F238E27FC236}">
                <a16:creationId xmlns:a16="http://schemas.microsoft.com/office/drawing/2014/main" id="{F56998C8-D877-479C-80B8-F6D6B95E59E9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798802" y="5219568"/>
            <a:ext cx="525684" cy="400932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9D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20" name="AutoShape 12">
            <a:extLst>
              <a:ext uri="{FF2B5EF4-FFF2-40B4-BE49-F238E27FC236}">
                <a16:creationId xmlns:a16="http://schemas.microsoft.com/office/drawing/2014/main" id="{89190800-07F2-403B-B441-9CC219F8D8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3968" y="5805264"/>
            <a:ext cx="4415136" cy="360000"/>
          </a:xfrm>
          <a:prstGeom prst="roundRect">
            <a:avLst>
              <a:gd name="adj" fmla="val 16667"/>
            </a:avLst>
          </a:prstGeom>
          <a:solidFill>
            <a:srgbClr val="009DE0"/>
          </a:solidFill>
          <a:ln w="25400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54000" rIns="54000" anchor="ctr"/>
          <a:lstStyle/>
          <a:p>
            <a:pPr algn="ctr">
              <a:lnSpc>
                <a:spcPct val="110000"/>
              </a:lnSpc>
            </a:pPr>
            <a:r>
              <a:rPr lang="de-DE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Stimmzettel der Niederschrift als Anlage beifügen!</a:t>
            </a:r>
          </a:p>
        </p:txBody>
      </p:sp>
    </p:spTree>
    <p:extLst>
      <p:ext uri="{BB962C8B-B14F-4D97-AF65-F5344CB8AC3E}">
        <p14:creationId xmlns:p14="http://schemas.microsoft.com/office/powerpoint/2010/main" val="333069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Beschlussvermerk zu Beispiel 38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2658" y="1127776"/>
            <a:ext cx="7151300" cy="503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04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400" dirty="0"/>
              <a:t>Einzelstimmvergabe </a:t>
            </a:r>
            <a:br>
              <a:rPr lang="de-DE" dirty="0">
                <a:solidFill>
                  <a:prstClr val="white"/>
                </a:solidFill>
              </a:rPr>
            </a:br>
            <a:r>
              <a:rPr lang="de-DE" sz="1600" dirty="0"/>
              <a:t>Gesamt- und Einzelstimmenzahl überschritten 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01" y="1340768"/>
            <a:ext cx="5219995" cy="3720903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276007" y="337875"/>
            <a:ext cx="936000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indent="0" algn="ctr">
              <a:buFont typeface="+mj-lt"/>
              <a:buNone/>
            </a:pPr>
            <a:r>
              <a:rPr lang="de-DE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39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A6D70DD6-3962-405F-9C0B-37DBAC918E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3904" y="3773726"/>
            <a:ext cx="2223084" cy="1986688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15F9AFD0-F6AC-4C41-94FC-D512620F28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288" y="1025577"/>
            <a:ext cx="2224318" cy="1987791"/>
          </a:xfrm>
          <a:prstGeom prst="rect">
            <a:avLst/>
          </a:prstGeom>
        </p:spPr>
      </p:pic>
      <p:sp>
        <p:nvSpPr>
          <p:cNvPr id="16" name="AutoShape 81">
            <a:extLst>
              <a:ext uri="{FF2B5EF4-FFF2-40B4-BE49-F238E27FC236}">
                <a16:creationId xmlns:a16="http://schemas.microsoft.com/office/drawing/2014/main" id="{CCFA7352-E50D-450C-BDE7-50C34C3055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2120" y="1772816"/>
            <a:ext cx="525684" cy="400932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9D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17" name="AutoShape 81">
            <a:extLst>
              <a:ext uri="{FF2B5EF4-FFF2-40B4-BE49-F238E27FC236}">
                <a16:creationId xmlns:a16="http://schemas.microsoft.com/office/drawing/2014/main" id="{5BD53437-A610-4241-B85C-B071870067CF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798802" y="3192600"/>
            <a:ext cx="525684" cy="400932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9D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18" name="AutoShape 12">
            <a:extLst>
              <a:ext uri="{FF2B5EF4-FFF2-40B4-BE49-F238E27FC236}">
                <a16:creationId xmlns:a16="http://schemas.microsoft.com/office/drawing/2014/main" id="{F38D5E0B-EF0A-490F-9BAF-56EF43545E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288" y="3078013"/>
            <a:ext cx="2155816" cy="612000"/>
          </a:xfrm>
          <a:prstGeom prst="roundRect">
            <a:avLst>
              <a:gd name="adj" fmla="val 16667"/>
            </a:avLst>
          </a:prstGeom>
          <a:solidFill>
            <a:srgbClr val="009DE0"/>
          </a:solidFill>
          <a:ln w="25400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54000" rIns="54000" anchor="ctr"/>
          <a:lstStyle/>
          <a:p>
            <a:pPr algn="ctr">
              <a:lnSpc>
                <a:spcPct val="110000"/>
              </a:lnSpc>
            </a:pPr>
            <a:r>
              <a:rPr lang="de-DE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Beschluss und </a:t>
            </a:r>
            <a:br>
              <a:rPr lang="de-DE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de-DE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gesonderte Zuordnung</a:t>
            </a:r>
            <a:endParaRPr lang="de-DE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AutoShape 81">
            <a:extLst>
              <a:ext uri="{FF2B5EF4-FFF2-40B4-BE49-F238E27FC236}">
                <a16:creationId xmlns:a16="http://schemas.microsoft.com/office/drawing/2014/main" id="{D7465ECC-AB15-45EE-A4DE-54BF600CE63E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798802" y="5219568"/>
            <a:ext cx="525684" cy="400932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9D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20" name="AutoShape 12">
            <a:extLst>
              <a:ext uri="{FF2B5EF4-FFF2-40B4-BE49-F238E27FC236}">
                <a16:creationId xmlns:a16="http://schemas.microsoft.com/office/drawing/2014/main" id="{1BD6D529-000C-42DA-A1FC-4875C0368D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3968" y="5805264"/>
            <a:ext cx="4415136" cy="360000"/>
          </a:xfrm>
          <a:prstGeom prst="roundRect">
            <a:avLst>
              <a:gd name="adj" fmla="val 16667"/>
            </a:avLst>
          </a:prstGeom>
          <a:solidFill>
            <a:srgbClr val="009DE0"/>
          </a:solidFill>
          <a:ln w="25400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54000" rIns="54000" anchor="ctr"/>
          <a:lstStyle/>
          <a:p>
            <a:pPr algn="ctr">
              <a:lnSpc>
                <a:spcPct val="110000"/>
              </a:lnSpc>
            </a:pPr>
            <a:r>
              <a:rPr lang="de-DE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Stimmzettel der Niederschrift als Anlage beifügen!</a:t>
            </a:r>
          </a:p>
        </p:txBody>
      </p:sp>
    </p:spTree>
    <p:extLst>
      <p:ext uri="{BB962C8B-B14F-4D97-AF65-F5344CB8AC3E}">
        <p14:creationId xmlns:p14="http://schemas.microsoft.com/office/powerpoint/2010/main" val="117022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Beschlussvermerk zu Beispiel 39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2658" y="1127776"/>
            <a:ext cx="7151300" cy="503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91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400" dirty="0"/>
              <a:t>Einzelstimmvergabe </a:t>
            </a:r>
            <a:br>
              <a:rPr lang="de-DE" dirty="0">
                <a:solidFill>
                  <a:prstClr val="white"/>
                </a:solidFill>
              </a:rPr>
            </a:br>
            <a:r>
              <a:rPr lang="de-DE" sz="1600" dirty="0"/>
              <a:t>Zahlen in den Kopfleisten ohne Streichungen 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03" y="1340768"/>
            <a:ext cx="5219992" cy="3720901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276007" y="337875"/>
            <a:ext cx="936000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indent="0" algn="ctr">
              <a:buFont typeface="+mj-lt"/>
              <a:buNone/>
            </a:pPr>
            <a:r>
              <a:rPr lang="de-DE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40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C964759A-4591-482C-96F0-1AF342BD49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3904" y="3773726"/>
            <a:ext cx="2223084" cy="1986688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126AF356-3051-401A-A228-CBCAC5877C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288" y="1025577"/>
            <a:ext cx="2224318" cy="1987791"/>
          </a:xfrm>
          <a:prstGeom prst="rect">
            <a:avLst/>
          </a:prstGeom>
        </p:spPr>
      </p:pic>
      <p:sp>
        <p:nvSpPr>
          <p:cNvPr id="16" name="AutoShape 81">
            <a:extLst>
              <a:ext uri="{FF2B5EF4-FFF2-40B4-BE49-F238E27FC236}">
                <a16:creationId xmlns:a16="http://schemas.microsoft.com/office/drawing/2014/main" id="{8573BC2A-10B1-4F5A-85FC-E87099AF39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2120" y="1772816"/>
            <a:ext cx="525684" cy="400932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9D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17" name="AutoShape 81">
            <a:extLst>
              <a:ext uri="{FF2B5EF4-FFF2-40B4-BE49-F238E27FC236}">
                <a16:creationId xmlns:a16="http://schemas.microsoft.com/office/drawing/2014/main" id="{5D71AB29-E64E-4291-AE7B-9DB5B4E4ED1C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798802" y="3192600"/>
            <a:ext cx="525684" cy="400932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9D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18" name="AutoShape 12">
            <a:extLst>
              <a:ext uri="{FF2B5EF4-FFF2-40B4-BE49-F238E27FC236}">
                <a16:creationId xmlns:a16="http://schemas.microsoft.com/office/drawing/2014/main" id="{C0346558-77B4-41C1-96C6-23DA77D215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288" y="3078013"/>
            <a:ext cx="2155816" cy="612000"/>
          </a:xfrm>
          <a:prstGeom prst="roundRect">
            <a:avLst>
              <a:gd name="adj" fmla="val 16667"/>
            </a:avLst>
          </a:prstGeom>
          <a:solidFill>
            <a:srgbClr val="009DE0"/>
          </a:solidFill>
          <a:ln w="25400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54000" rIns="54000" anchor="ctr"/>
          <a:lstStyle/>
          <a:p>
            <a:pPr algn="ctr">
              <a:lnSpc>
                <a:spcPct val="110000"/>
              </a:lnSpc>
            </a:pPr>
            <a:r>
              <a:rPr lang="de-DE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Beschluss und </a:t>
            </a:r>
            <a:br>
              <a:rPr lang="de-DE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de-DE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gesonderte Zuordnung</a:t>
            </a:r>
            <a:endParaRPr lang="de-DE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AutoShape 81">
            <a:extLst>
              <a:ext uri="{FF2B5EF4-FFF2-40B4-BE49-F238E27FC236}">
                <a16:creationId xmlns:a16="http://schemas.microsoft.com/office/drawing/2014/main" id="{60DA12C9-E935-46E3-8CDE-06EBBD904AF7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798802" y="5219568"/>
            <a:ext cx="525684" cy="400932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9D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20" name="AutoShape 12">
            <a:extLst>
              <a:ext uri="{FF2B5EF4-FFF2-40B4-BE49-F238E27FC236}">
                <a16:creationId xmlns:a16="http://schemas.microsoft.com/office/drawing/2014/main" id="{D64CBF71-E606-40F0-9A05-E1D466F73E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3968" y="5805264"/>
            <a:ext cx="4415136" cy="360000"/>
          </a:xfrm>
          <a:prstGeom prst="roundRect">
            <a:avLst>
              <a:gd name="adj" fmla="val 16667"/>
            </a:avLst>
          </a:prstGeom>
          <a:solidFill>
            <a:srgbClr val="009DE0"/>
          </a:solidFill>
          <a:ln w="25400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54000" rIns="54000" anchor="ctr"/>
          <a:lstStyle/>
          <a:p>
            <a:pPr algn="ctr">
              <a:lnSpc>
                <a:spcPct val="110000"/>
              </a:lnSpc>
            </a:pPr>
            <a:r>
              <a:rPr lang="de-DE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Stimmzettel der Niederschrift als Anlage beifügen!</a:t>
            </a:r>
          </a:p>
        </p:txBody>
      </p:sp>
    </p:spTree>
    <p:extLst>
      <p:ext uri="{BB962C8B-B14F-4D97-AF65-F5344CB8AC3E}">
        <p14:creationId xmlns:p14="http://schemas.microsoft.com/office/powerpoint/2010/main" val="143567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Beschlussvermerk zu Beispiel 40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2658" y="1127776"/>
            <a:ext cx="7151300" cy="503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22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400" dirty="0"/>
              <a:t>Unzulässige Kennzeichnung </a:t>
            </a:r>
            <a:br>
              <a:rPr lang="de-DE" dirty="0">
                <a:solidFill>
                  <a:prstClr val="white"/>
                </a:solidFill>
              </a:rPr>
            </a:br>
            <a:r>
              <a:rPr lang="de-DE" sz="1600" dirty="0"/>
              <a:t>Zusatz 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02" y="1340768"/>
            <a:ext cx="5219992" cy="3720901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276007" y="337875"/>
            <a:ext cx="936000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indent="0" algn="ctr">
              <a:buFont typeface="+mj-lt"/>
              <a:buNone/>
            </a:pPr>
            <a:r>
              <a:rPr lang="de-DE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41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A2A91AEF-751D-4268-A215-3445BD9786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3904" y="3773726"/>
            <a:ext cx="2223084" cy="1986688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A6A18978-9AC8-4FC0-8343-9146AF7E01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288" y="1025577"/>
            <a:ext cx="2224318" cy="1987791"/>
          </a:xfrm>
          <a:prstGeom prst="rect">
            <a:avLst/>
          </a:prstGeom>
        </p:spPr>
      </p:pic>
      <p:sp>
        <p:nvSpPr>
          <p:cNvPr id="16" name="AutoShape 81">
            <a:extLst>
              <a:ext uri="{FF2B5EF4-FFF2-40B4-BE49-F238E27FC236}">
                <a16:creationId xmlns:a16="http://schemas.microsoft.com/office/drawing/2014/main" id="{36CC719C-C94C-4BE4-8631-B57C607016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2120" y="1772816"/>
            <a:ext cx="525684" cy="400932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9D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17" name="AutoShape 81">
            <a:extLst>
              <a:ext uri="{FF2B5EF4-FFF2-40B4-BE49-F238E27FC236}">
                <a16:creationId xmlns:a16="http://schemas.microsoft.com/office/drawing/2014/main" id="{6690089B-CD6C-498D-AC06-8171FDB23D85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798802" y="3192600"/>
            <a:ext cx="525684" cy="400932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9D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18" name="AutoShape 12">
            <a:extLst>
              <a:ext uri="{FF2B5EF4-FFF2-40B4-BE49-F238E27FC236}">
                <a16:creationId xmlns:a16="http://schemas.microsoft.com/office/drawing/2014/main" id="{3E7AB859-056C-4C91-A0AB-A77CBAA38F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288" y="3078013"/>
            <a:ext cx="2155816" cy="612000"/>
          </a:xfrm>
          <a:prstGeom prst="roundRect">
            <a:avLst>
              <a:gd name="adj" fmla="val 16667"/>
            </a:avLst>
          </a:prstGeom>
          <a:solidFill>
            <a:srgbClr val="009DE0"/>
          </a:solidFill>
          <a:ln w="25400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54000" rIns="54000" anchor="ctr"/>
          <a:lstStyle/>
          <a:p>
            <a:pPr algn="ctr">
              <a:lnSpc>
                <a:spcPct val="110000"/>
              </a:lnSpc>
            </a:pPr>
            <a:r>
              <a:rPr lang="de-DE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Beschluss und </a:t>
            </a:r>
            <a:br>
              <a:rPr lang="de-DE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de-DE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gesonderte Zuordnung</a:t>
            </a:r>
            <a:endParaRPr lang="de-DE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AutoShape 81">
            <a:extLst>
              <a:ext uri="{FF2B5EF4-FFF2-40B4-BE49-F238E27FC236}">
                <a16:creationId xmlns:a16="http://schemas.microsoft.com/office/drawing/2014/main" id="{15A77385-5E00-4550-8C65-489302C636A4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798802" y="5219568"/>
            <a:ext cx="525684" cy="400932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9D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20" name="AutoShape 12">
            <a:extLst>
              <a:ext uri="{FF2B5EF4-FFF2-40B4-BE49-F238E27FC236}">
                <a16:creationId xmlns:a16="http://schemas.microsoft.com/office/drawing/2014/main" id="{0C4F956D-CBFF-4D53-B9CB-128C9FB23E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3968" y="5805264"/>
            <a:ext cx="4415136" cy="360000"/>
          </a:xfrm>
          <a:prstGeom prst="roundRect">
            <a:avLst>
              <a:gd name="adj" fmla="val 16667"/>
            </a:avLst>
          </a:prstGeom>
          <a:solidFill>
            <a:srgbClr val="009DE0"/>
          </a:solidFill>
          <a:ln w="25400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54000" rIns="54000" anchor="ctr"/>
          <a:lstStyle/>
          <a:p>
            <a:pPr algn="ctr">
              <a:lnSpc>
                <a:spcPct val="110000"/>
              </a:lnSpc>
            </a:pPr>
            <a:r>
              <a:rPr lang="de-DE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Stimmzettel der Niederschrift als Anlage beifügen!</a:t>
            </a:r>
          </a:p>
        </p:txBody>
      </p:sp>
    </p:spTree>
    <p:extLst>
      <p:ext uri="{BB962C8B-B14F-4D97-AF65-F5344CB8AC3E}">
        <p14:creationId xmlns:p14="http://schemas.microsoft.com/office/powerpoint/2010/main" val="389417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Beschlussvermerk zu Beispiel 41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2659" y="1127776"/>
            <a:ext cx="7151297" cy="503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105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400" dirty="0"/>
              <a:t>Unzulässige Kennzeichnung </a:t>
            </a:r>
            <a:br>
              <a:rPr lang="de-DE" dirty="0">
                <a:solidFill>
                  <a:prstClr val="white"/>
                </a:solidFill>
              </a:rPr>
            </a:br>
            <a:r>
              <a:rPr lang="de-DE" sz="1600" dirty="0"/>
              <a:t>Vorbehalt 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02" y="1340768"/>
            <a:ext cx="5219992" cy="3720901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276007" y="337875"/>
            <a:ext cx="936000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indent="0" algn="ctr">
              <a:buFont typeface="+mj-lt"/>
              <a:buNone/>
            </a:pPr>
            <a:r>
              <a:rPr lang="de-DE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42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BF5962CA-2A25-451E-BD57-45B399EA0E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3904" y="3773726"/>
            <a:ext cx="2223084" cy="1986688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F7F86119-CE47-4FCB-BA0D-71AED3B5AC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288" y="1025577"/>
            <a:ext cx="2224318" cy="1987791"/>
          </a:xfrm>
          <a:prstGeom prst="rect">
            <a:avLst/>
          </a:prstGeom>
        </p:spPr>
      </p:pic>
      <p:sp>
        <p:nvSpPr>
          <p:cNvPr id="16" name="AutoShape 81">
            <a:extLst>
              <a:ext uri="{FF2B5EF4-FFF2-40B4-BE49-F238E27FC236}">
                <a16:creationId xmlns:a16="http://schemas.microsoft.com/office/drawing/2014/main" id="{0330D61D-677D-44BA-B1B7-AB23668647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2120" y="1772816"/>
            <a:ext cx="525684" cy="400932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9D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17" name="AutoShape 81">
            <a:extLst>
              <a:ext uri="{FF2B5EF4-FFF2-40B4-BE49-F238E27FC236}">
                <a16:creationId xmlns:a16="http://schemas.microsoft.com/office/drawing/2014/main" id="{D6F016FE-12A5-42E4-982A-B0B7651BFC91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798802" y="3192600"/>
            <a:ext cx="525684" cy="400932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9D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18" name="AutoShape 12">
            <a:extLst>
              <a:ext uri="{FF2B5EF4-FFF2-40B4-BE49-F238E27FC236}">
                <a16:creationId xmlns:a16="http://schemas.microsoft.com/office/drawing/2014/main" id="{F06511AF-A54A-446A-BFC9-42FB0F5470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288" y="3078013"/>
            <a:ext cx="2155816" cy="612000"/>
          </a:xfrm>
          <a:prstGeom prst="roundRect">
            <a:avLst>
              <a:gd name="adj" fmla="val 16667"/>
            </a:avLst>
          </a:prstGeom>
          <a:solidFill>
            <a:srgbClr val="009DE0"/>
          </a:solidFill>
          <a:ln w="25400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54000" rIns="54000" anchor="ctr"/>
          <a:lstStyle/>
          <a:p>
            <a:pPr algn="ctr">
              <a:lnSpc>
                <a:spcPct val="110000"/>
              </a:lnSpc>
            </a:pPr>
            <a:r>
              <a:rPr lang="de-DE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Beschluss und </a:t>
            </a:r>
            <a:br>
              <a:rPr lang="de-DE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de-DE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gesonderte Zuordnung</a:t>
            </a:r>
            <a:endParaRPr lang="de-DE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AutoShape 81">
            <a:extLst>
              <a:ext uri="{FF2B5EF4-FFF2-40B4-BE49-F238E27FC236}">
                <a16:creationId xmlns:a16="http://schemas.microsoft.com/office/drawing/2014/main" id="{8438E46D-4B7F-40B3-80D8-77466962269D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798802" y="5219568"/>
            <a:ext cx="525684" cy="400932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9D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20" name="AutoShape 12">
            <a:extLst>
              <a:ext uri="{FF2B5EF4-FFF2-40B4-BE49-F238E27FC236}">
                <a16:creationId xmlns:a16="http://schemas.microsoft.com/office/drawing/2014/main" id="{9E2E42D9-2485-4B9D-984F-5D9F8344A5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3968" y="5805264"/>
            <a:ext cx="4415136" cy="360000"/>
          </a:xfrm>
          <a:prstGeom prst="roundRect">
            <a:avLst>
              <a:gd name="adj" fmla="val 16667"/>
            </a:avLst>
          </a:prstGeom>
          <a:solidFill>
            <a:srgbClr val="009DE0"/>
          </a:solidFill>
          <a:ln w="25400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54000" rIns="54000" anchor="ctr"/>
          <a:lstStyle/>
          <a:p>
            <a:pPr algn="ctr">
              <a:lnSpc>
                <a:spcPct val="110000"/>
              </a:lnSpc>
            </a:pPr>
            <a:r>
              <a:rPr lang="de-DE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Stimmzettel der Niederschrift als Anlage beifügen!</a:t>
            </a:r>
          </a:p>
        </p:txBody>
      </p:sp>
    </p:spTree>
    <p:extLst>
      <p:ext uri="{BB962C8B-B14F-4D97-AF65-F5344CB8AC3E}">
        <p14:creationId xmlns:p14="http://schemas.microsoft.com/office/powerpoint/2010/main" val="24363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113" y="1268760"/>
            <a:ext cx="5219997" cy="349991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Kreuz bei einer sich bewerbenden Person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276007" y="337875"/>
            <a:ext cx="936000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indent="0" algn="ctr">
              <a:buFont typeface="+mj-lt"/>
              <a:buNone/>
            </a:pPr>
            <a:r>
              <a:rPr lang="de-DE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988818C7-9D66-4676-B8BC-AE5F21AF9F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3288" y="1139496"/>
            <a:ext cx="2224318" cy="1759952"/>
          </a:xfrm>
          <a:prstGeom prst="rect">
            <a:avLst/>
          </a:prstGeom>
        </p:spPr>
      </p:pic>
      <p:sp>
        <p:nvSpPr>
          <p:cNvPr id="11" name="AutoShape 81">
            <a:extLst>
              <a:ext uri="{FF2B5EF4-FFF2-40B4-BE49-F238E27FC236}">
                <a16:creationId xmlns:a16="http://schemas.microsoft.com/office/drawing/2014/main" id="{99E1B10F-1006-4154-ACE3-F2C262E698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2120" y="1772816"/>
            <a:ext cx="525684" cy="400932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9D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1153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Beschlussvermerk zu Beispiel 42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2659" y="1127776"/>
            <a:ext cx="7151297" cy="503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33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400" dirty="0"/>
              <a:t>Unzulässige Kennzeichnung </a:t>
            </a:r>
            <a:br>
              <a:rPr lang="de-DE" dirty="0">
                <a:solidFill>
                  <a:prstClr val="white"/>
                </a:solidFill>
              </a:rPr>
            </a:br>
            <a:r>
              <a:rPr lang="de-DE" sz="1600" dirty="0"/>
              <a:t>Hinzufügen von Namen 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02" y="1340768"/>
            <a:ext cx="5219991" cy="3720900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276007" y="337875"/>
            <a:ext cx="936000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indent="0" algn="ctr">
              <a:buFont typeface="+mj-lt"/>
              <a:buNone/>
            </a:pPr>
            <a:r>
              <a:rPr lang="de-DE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43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AC62D19B-8D2E-4353-9C57-39DB471A70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3904" y="3773726"/>
            <a:ext cx="2223084" cy="1986688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9487FE6F-E181-4E5D-8C70-4985ADFBC1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288" y="1025577"/>
            <a:ext cx="2224318" cy="1987791"/>
          </a:xfrm>
          <a:prstGeom prst="rect">
            <a:avLst/>
          </a:prstGeom>
        </p:spPr>
      </p:pic>
      <p:sp>
        <p:nvSpPr>
          <p:cNvPr id="16" name="AutoShape 81">
            <a:extLst>
              <a:ext uri="{FF2B5EF4-FFF2-40B4-BE49-F238E27FC236}">
                <a16:creationId xmlns:a16="http://schemas.microsoft.com/office/drawing/2014/main" id="{C17A90C3-AB10-4419-AE8B-BDE66BA98E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2120" y="1772816"/>
            <a:ext cx="525684" cy="400932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9D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17" name="AutoShape 81">
            <a:extLst>
              <a:ext uri="{FF2B5EF4-FFF2-40B4-BE49-F238E27FC236}">
                <a16:creationId xmlns:a16="http://schemas.microsoft.com/office/drawing/2014/main" id="{1CAFFF6B-F85C-4144-BE5A-ED11B5234D76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798802" y="3192600"/>
            <a:ext cx="525684" cy="400932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9D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18" name="AutoShape 12">
            <a:extLst>
              <a:ext uri="{FF2B5EF4-FFF2-40B4-BE49-F238E27FC236}">
                <a16:creationId xmlns:a16="http://schemas.microsoft.com/office/drawing/2014/main" id="{03884956-6FF5-4030-A878-96A34A2998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288" y="3078013"/>
            <a:ext cx="2155816" cy="612000"/>
          </a:xfrm>
          <a:prstGeom prst="roundRect">
            <a:avLst>
              <a:gd name="adj" fmla="val 16667"/>
            </a:avLst>
          </a:prstGeom>
          <a:solidFill>
            <a:srgbClr val="009DE0"/>
          </a:solidFill>
          <a:ln w="25400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54000" rIns="54000" anchor="ctr"/>
          <a:lstStyle/>
          <a:p>
            <a:pPr algn="ctr">
              <a:lnSpc>
                <a:spcPct val="110000"/>
              </a:lnSpc>
            </a:pPr>
            <a:r>
              <a:rPr lang="de-DE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Beschluss und </a:t>
            </a:r>
            <a:br>
              <a:rPr lang="de-DE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de-DE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gesonderte Zuordnung</a:t>
            </a:r>
            <a:endParaRPr lang="de-DE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AutoShape 81">
            <a:extLst>
              <a:ext uri="{FF2B5EF4-FFF2-40B4-BE49-F238E27FC236}">
                <a16:creationId xmlns:a16="http://schemas.microsoft.com/office/drawing/2014/main" id="{BE4B3432-568D-4877-B65D-594F3D11029E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798802" y="5219568"/>
            <a:ext cx="525684" cy="400932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9D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20" name="AutoShape 12">
            <a:extLst>
              <a:ext uri="{FF2B5EF4-FFF2-40B4-BE49-F238E27FC236}">
                <a16:creationId xmlns:a16="http://schemas.microsoft.com/office/drawing/2014/main" id="{E3695739-17CA-4D7D-AA76-44A478C848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3968" y="5805264"/>
            <a:ext cx="4415136" cy="360000"/>
          </a:xfrm>
          <a:prstGeom prst="roundRect">
            <a:avLst>
              <a:gd name="adj" fmla="val 16667"/>
            </a:avLst>
          </a:prstGeom>
          <a:solidFill>
            <a:srgbClr val="009DE0"/>
          </a:solidFill>
          <a:ln w="25400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54000" rIns="54000" anchor="ctr"/>
          <a:lstStyle/>
          <a:p>
            <a:pPr algn="ctr">
              <a:lnSpc>
                <a:spcPct val="110000"/>
              </a:lnSpc>
            </a:pPr>
            <a:r>
              <a:rPr lang="de-DE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Stimmzettel der Niederschrift als Anlage beifügen!</a:t>
            </a:r>
          </a:p>
        </p:txBody>
      </p:sp>
    </p:spTree>
    <p:extLst>
      <p:ext uri="{BB962C8B-B14F-4D97-AF65-F5344CB8AC3E}">
        <p14:creationId xmlns:p14="http://schemas.microsoft.com/office/powerpoint/2010/main" val="2365013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Beschlussvermerk zu Beispiel 43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2659" y="1127776"/>
            <a:ext cx="7151297" cy="503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71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400" dirty="0"/>
              <a:t>Unzulässige Kennzeichnung </a:t>
            </a:r>
            <a:br>
              <a:rPr lang="de-DE" dirty="0">
                <a:solidFill>
                  <a:prstClr val="white"/>
                </a:solidFill>
              </a:rPr>
            </a:br>
            <a:r>
              <a:rPr lang="de-DE" sz="1600" dirty="0"/>
              <a:t>Stimmzettel ganz durchgestrichen 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02" y="1340768"/>
            <a:ext cx="5219991" cy="3720900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276007" y="337875"/>
            <a:ext cx="936000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indent="0" algn="ctr">
              <a:buFont typeface="+mj-lt"/>
              <a:buNone/>
            </a:pPr>
            <a:r>
              <a:rPr lang="de-DE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44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A32F9078-DA31-459B-8036-882EC8D9A9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3904" y="3773726"/>
            <a:ext cx="2223084" cy="1986688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FD2E491B-AB7A-4446-BC77-93C303ECFC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288" y="1025577"/>
            <a:ext cx="2224318" cy="1987791"/>
          </a:xfrm>
          <a:prstGeom prst="rect">
            <a:avLst/>
          </a:prstGeom>
        </p:spPr>
      </p:pic>
      <p:sp>
        <p:nvSpPr>
          <p:cNvPr id="16" name="AutoShape 81">
            <a:extLst>
              <a:ext uri="{FF2B5EF4-FFF2-40B4-BE49-F238E27FC236}">
                <a16:creationId xmlns:a16="http://schemas.microsoft.com/office/drawing/2014/main" id="{DBDFF88C-3089-4483-903C-657AFC6FFC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2120" y="1772816"/>
            <a:ext cx="525684" cy="400932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9D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17" name="AutoShape 81">
            <a:extLst>
              <a:ext uri="{FF2B5EF4-FFF2-40B4-BE49-F238E27FC236}">
                <a16:creationId xmlns:a16="http://schemas.microsoft.com/office/drawing/2014/main" id="{0AD74CBA-E100-4336-846D-8D129E76E702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798802" y="3192600"/>
            <a:ext cx="525684" cy="400932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9D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18" name="AutoShape 12">
            <a:extLst>
              <a:ext uri="{FF2B5EF4-FFF2-40B4-BE49-F238E27FC236}">
                <a16:creationId xmlns:a16="http://schemas.microsoft.com/office/drawing/2014/main" id="{55607840-4CBB-4554-9C60-A7367A39C0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288" y="3078013"/>
            <a:ext cx="2155816" cy="612000"/>
          </a:xfrm>
          <a:prstGeom prst="roundRect">
            <a:avLst>
              <a:gd name="adj" fmla="val 16667"/>
            </a:avLst>
          </a:prstGeom>
          <a:solidFill>
            <a:srgbClr val="009DE0"/>
          </a:solidFill>
          <a:ln w="25400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54000" rIns="54000" anchor="ctr"/>
          <a:lstStyle/>
          <a:p>
            <a:pPr algn="ctr">
              <a:lnSpc>
                <a:spcPct val="110000"/>
              </a:lnSpc>
            </a:pPr>
            <a:r>
              <a:rPr lang="de-DE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Beschluss und </a:t>
            </a:r>
            <a:br>
              <a:rPr lang="de-DE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de-DE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gesonderte Zuordnung</a:t>
            </a:r>
            <a:endParaRPr lang="de-DE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AutoShape 81">
            <a:extLst>
              <a:ext uri="{FF2B5EF4-FFF2-40B4-BE49-F238E27FC236}">
                <a16:creationId xmlns:a16="http://schemas.microsoft.com/office/drawing/2014/main" id="{2DD1F8FC-2D56-47CD-96EB-921E18DF6FEF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798802" y="5219568"/>
            <a:ext cx="525684" cy="400932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9D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20" name="AutoShape 12">
            <a:extLst>
              <a:ext uri="{FF2B5EF4-FFF2-40B4-BE49-F238E27FC236}">
                <a16:creationId xmlns:a16="http://schemas.microsoft.com/office/drawing/2014/main" id="{64076BAE-E26D-4EC3-978D-D26B1AA406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3968" y="5805264"/>
            <a:ext cx="4415136" cy="360000"/>
          </a:xfrm>
          <a:prstGeom prst="roundRect">
            <a:avLst>
              <a:gd name="adj" fmla="val 16667"/>
            </a:avLst>
          </a:prstGeom>
          <a:solidFill>
            <a:srgbClr val="009DE0"/>
          </a:solidFill>
          <a:ln w="25400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54000" rIns="54000" anchor="ctr"/>
          <a:lstStyle/>
          <a:p>
            <a:pPr algn="ctr">
              <a:lnSpc>
                <a:spcPct val="110000"/>
              </a:lnSpc>
            </a:pPr>
            <a:r>
              <a:rPr lang="de-DE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Stimmzettel der Niederschrift als Anlage beifügen!</a:t>
            </a:r>
          </a:p>
        </p:txBody>
      </p:sp>
    </p:spTree>
    <p:extLst>
      <p:ext uri="{BB962C8B-B14F-4D97-AF65-F5344CB8AC3E}">
        <p14:creationId xmlns:p14="http://schemas.microsoft.com/office/powerpoint/2010/main" val="408226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Beschlussvermerk zu Beispiel 44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2659" y="1127775"/>
            <a:ext cx="7151297" cy="503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25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3955" y="1340768"/>
            <a:ext cx="5106157" cy="359842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1700"/>
              </a:lnSpc>
            </a:pPr>
            <a:r>
              <a:rPr lang="de-DE" sz="1600" dirty="0">
                <a:solidFill>
                  <a:prstClr val="white"/>
                </a:solidFill>
              </a:rPr>
              <a:t>Briefwahl	    Mehrere Stimmzettel aus einem Stimmzettelumschlag, </a:t>
            </a:r>
            <a:br>
              <a:rPr lang="de-DE" sz="1600" dirty="0">
                <a:solidFill>
                  <a:prstClr val="white"/>
                </a:solidFill>
              </a:rPr>
            </a:br>
            <a:r>
              <a:rPr lang="de-DE" sz="1600" dirty="0">
                <a:solidFill>
                  <a:prstClr val="white"/>
                </a:solidFill>
              </a:rPr>
              <a:t>die gleich gekennzeichnet sind</a:t>
            </a:r>
            <a:endParaRPr lang="de-DE" dirty="0"/>
          </a:p>
        </p:txBody>
      </p:sp>
      <p:sp>
        <p:nvSpPr>
          <p:cNvPr id="17" name="Textfeld 16"/>
          <p:cNvSpPr txBox="1"/>
          <p:nvPr/>
        </p:nvSpPr>
        <p:spPr>
          <a:xfrm>
            <a:off x="276007" y="337875"/>
            <a:ext cx="936000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indent="0" algn="ctr">
              <a:buFont typeface="+mj-lt"/>
              <a:buNone/>
            </a:pPr>
            <a:r>
              <a:rPr lang="de-DE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45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2D85D2D-97F5-4CEA-A5D2-A0F6A0B07F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3904" y="3773726"/>
            <a:ext cx="2223083" cy="1986688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745BC20B-A70D-4585-8F57-AB633A727B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288" y="1025577"/>
            <a:ext cx="2224318" cy="1987791"/>
          </a:xfrm>
          <a:prstGeom prst="rect">
            <a:avLst/>
          </a:prstGeom>
        </p:spPr>
      </p:pic>
      <p:sp>
        <p:nvSpPr>
          <p:cNvPr id="18" name="AutoShape 81">
            <a:extLst>
              <a:ext uri="{FF2B5EF4-FFF2-40B4-BE49-F238E27FC236}">
                <a16:creationId xmlns:a16="http://schemas.microsoft.com/office/drawing/2014/main" id="{C45ECA20-0196-42D0-8C68-D46F3040DA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2120" y="1772816"/>
            <a:ext cx="525684" cy="400932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9D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19" name="AutoShape 81">
            <a:extLst>
              <a:ext uri="{FF2B5EF4-FFF2-40B4-BE49-F238E27FC236}">
                <a16:creationId xmlns:a16="http://schemas.microsoft.com/office/drawing/2014/main" id="{06DC168C-B99C-4FF9-BD4A-AF64C46CFE81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798802" y="3192600"/>
            <a:ext cx="525684" cy="400932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9D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20" name="AutoShape 12">
            <a:extLst>
              <a:ext uri="{FF2B5EF4-FFF2-40B4-BE49-F238E27FC236}">
                <a16:creationId xmlns:a16="http://schemas.microsoft.com/office/drawing/2014/main" id="{A7436EA9-13EE-43D7-BB4C-A7A0165EAF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288" y="3078013"/>
            <a:ext cx="2155816" cy="612000"/>
          </a:xfrm>
          <a:prstGeom prst="roundRect">
            <a:avLst>
              <a:gd name="adj" fmla="val 16667"/>
            </a:avLst>
          </a:prstGeom>
          <a:solidFill>
            <a:srgbClr val="009DE0"/>
          </a:solidFill>
          <a:ln w="25400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54000" rIns="54000" anchor="ctr"/>
          <a:lstStyle/>
          <a:p>
            <a:pPr algn="ctr">
              <a:lnSpc>
                <a:spcPct val="110000"/>
              </a:lnSpc>
            </a:pPr>
            <a:r>
              <a:rPr lang="de-DE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Beschluss und </a:t>
            </a:r>
            <a:br>
              <a:rPr lang="de-DE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de-DE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gesonderte Zuordnung</a:t>
            </a:r>
            <a:endParaRPr lang="de-DE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AutoShape 81">
            <a:extLst>
              <a:ext uri="{FF2B5EF4-FFF2-40B4-BE49-F238E27FC236}">
                <a16:creationId xmlns:a16="http://schemas.microsoft.com/office/drawing/2014/main" id="{D104AC4A-96C2-47B0-9F89-8E07C0AB3B77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798802" y="5219568"/>
            <a:ext cx="525684" cy="400932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9D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22" name="AutoShape 12">
            <a:extLst>
              <a:ext uri="{FF2B5EF4-FFF2-40B4-BE49-F238E27FC236}">
                <a16:creationId xmlns:a16="http://schemas.microsoft.com/office/drawing/2014/main" id="{F2E2BD34-EB49-450E-AE94-AF6726DB72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3968" y="5805264"/>
            <a:ext cx="4415136" cy="360000"/>
          </a:xfrm>
          <a:prstGeom prst="roundRect">
            <a:avLst>
              <a:gd name="adj" fmla="val 16667"/>
            </a:avLst>
          </a:prstGeom>
          <a:solidFill>
            <a:srgbClr val="009DE0"/>
          </a:solidFill>
          <a:ln w="25400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54000" rIns="54000" anchor="ctr"/>
          <a:lstStyle/>
          <a:p>
            <a:pPr algn="ctr">
              <a:lnSpc>
                <a:spcPct val="110000"/>
              </a:lnSpc>
            </a:pPr>
            <a:r>
              <a:rPr lang="de-DE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Stimmzettel der Niederschrift als Anlage beifügen!</a:t>
            </a:r>
          </a:p>
        </p:txBody>
      </p:sp>
    </p:spTree>
    <p:extLst>
      <p:ext uri="{BB962C8B-B14F-4D97-AF65-F5344CB8AC3E}">
        <p14:creationId xmlns:p14="http://schemas.microsoft.com/office/powerpoint/2010/main" val="275873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Beschlussvermerk zu Beispiel 45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2660" y="1127776"/>
            <a:ext cx="7151294" cy="503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39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3955" y="1340768"/>
            <a:ext cx="5106157" cy="359842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1700"/>
              </a:lnSpc>
            </a:pPr>
            <a:r>
              <a:rPr lang="de-DE" sz="1600" dirty="0">
                <a:solidFill>
                  <a:prstClr val="white"/>
                </a:solidFill>
              </a:rPr>
              <a:t>Briefwahl	    Mehrere Stimmzettel aus einem Stimmzettelumschlag, </a:t>
            </a:r>
            <a:br>
              <a:rPr lang="de-DE" sz="1600" dirty="0">
                <a:solidFill>
                  <a:prstClr val="white"/>
                </a:solidFill>
              </a:rPr>
            </a:br>
            <a:r>
              <a:rPr lang="de-DE" sz="1600" dirty="0">
                <a:solidFill>
                  <a:prstClr val="white"/>
                </a:solidFill>
              </a:rPr>
              <a:t>die verschieden gekennzeichnet sind</a:t>
            </a:r>
            <a:endParaRPr lang="de-DE" dirty="0"/>
          </a:p>
        </p:txBody>
      </p:sp>
      <p:sp>
        <p:nvSpPr>
          <p:cNvPr id="17" name="Textfeld 16"/>
          <p:cNvSpPr txBox="1"/>
          <p:nvPr/>
        </p:nvSpPr>
        <p:spPr>
          <a:xfrm>
            <a:off x="276007" y="337875"/>
            <a:ext cx="936000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indent="0" algn="ctr">
              <a:buFont typeface="+mj-lt"/>
              <a:buNone/>
            </a:pPr>
            <a:r>
              <a:rPr lang="de-DE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46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863685B3-7C19-4726-A7E0-3D03404C65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3904" y="3773726"/>
            <a:ext cx="2223084" cy="1986688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C3E56888-BE01-4FEA-99DA-B29E72CFF4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288" y="1025577"/>
            <a:ext cx="2224318" cy="1987791"/>
          </a:xfrm>
          <a:prstGeom prst="rect">
            <a:avLst/>
          </a:prstGeom>
        </p:spPr>
      </p:pic>
      <p:sp>
        <p:nvSpPr>
          <p:cNvPr id="18" name="AutoShape 81">
            <a:extLst>
              <a:ext uri="{FF2B5EF4-FFF2-40B4-BE49-F238E27FC236}">
                <a16:creationId xmlns:a16="http://schemas.microsoft.com/office/drawing/2014/main" id="{0E8FC179-86DF-4FBB-A772-8F540D646D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2120" y="1772816"/>
            <a:ext cx="525684" cy="400932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9D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19" name="AutoShape 81">
            <a:extLst>
              <a:ext uri="{FF2B5EF4-FFF2-40B4-BE49-F238E27FC236}">
                <a16:creationId xmlns:a16="http://schemas.microsoft.com/office/drawing/2014/main" id="{50970120-BCB1-4BD0-9168-66FC37A1C045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798802" y="3192600"/>
            <a:ext cx="525684" cy="400932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9D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20" name="AutoShape 12">
            <a:extLst>
              <a:ext uri="{FF2B5EF4-FFF2-40B4-BE49-F238E27FC236}">
                <a16:creationId xmlns:a16="http://schemas.microsoft.com/office/drawing/2014/main" id="{30436780-47E8-4553-9E56-BE6D0BE716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288" y="3078013"/>
            <a:ext cx="2155816" cy="612000"/>
          </a:xfrm>
          <a:prstGeom prst="roundRect">
            <a:avLst>
              <a:gd name="adj" fmla="val 16667"/>
            </a:avLst>
          </a:prstGeom>
          <a:solidFill>
            <a:srgbClr val="009DE0"/>
          </a:solidFill>
          <a:ln w="25400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54000" rIns="54000" anchor="ctr"/>
          <a:lstStyle/>
          <a:p>
            <a:pPr algn="ctr">
              <a:lnSpc>
                <a:spcPct val="110000"/>
              </a:lnSpc>
            </a:pPr>
            <a:r>
              <a:rPr lang="de-DE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Beschluss und </a:t>
            </a:r>
            <a:br>
              <a:rPr lang="de-DE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de-DE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gesonderte Zuordnung</a:t>
            </a:r>
            <a:endParaRPr lang="de-DE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AutoShape 81">
            <a:extLst>
              <a:ext uri="{FF2B5EF4-FFF2-40B4-BE49-F238E27FC236}">
                <a16:creationId xmlns:a16="http://schemas.microsoft.com/office/drawing/2014/main" id="{CBF9AE31-697E-4F00-9A31-213C8227C13C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798802" y="5219568"/>
            <a:ext cx="525684" cy="400932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9D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22" name="AutoShape 12">
            <a:extLst>
              <a:ext uri="{FF2B5EF4-FFF2-40B4-BE49-F238E27FC236}">
                <a16:creationId xmlns:a16="http://schemas.microsoft.com/office/drawing/2014/main" id="{BB47F69D-7B44-4AA6-AD21-5F57DD570C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3968" y="5805264"/>
            <a:ext cx="4415136" cy="360000"/>
          </a:xfrm>
          <a:prstGeom prst="roundRect">
            <a:avLst>
              <a:gd name="adj" fmla="val 16667"/>
            </a:avLst>
          </a:prstGeom>
          <a:solidFill>
            <a:srgbClr val="009DE0"/>
          </a:solidFill>
          <a:ln w="25400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54000" rIns="54000" anchor="ctr"/>
          <a:lstStyle/>
          <a:p>
            <a:pPr algn="ctr">
              <a:lnSpc>
                <a:spcPct val="110000"/>
              </a:lnSpc>
            </a:pPr>
            <a:r>
              <a:rPr lang="de-DE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Stimmzettel der Niederschrift als Anlage beifügen!</a:t>
            </a:r>
          </a:p>
        </p:txBody>
      </p:sp>
    </p:spTree>
    <p:extLst>
      <p:ext uri="{BB962C8B-B14F-4D97-AF65-F5344CB8AC3E}">
        <p14:creationId xmlns:p14="http://schemas.microsoft.com/office/powerpoint/2010/main" val="573248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Beschlussvermerk zu Beispiel 46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2660" y="1127776"/>
            <a:ext cx="7151294" cy="503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901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Allgemeine Kommunalwahlen</a:t>
            </a:r>
            <a:r>
              <a:rPr lang="de-DE" dirty="0">
                <a:latin typeface="Arial"/>
                <a:cs typeface="Arial"/>
              </a:rPr>
              <a:t> ♦</a:t>
            </a:r>
            <a:r>
              <a:rPr lang="de-DE" dirty="0"/>
              <a:t> 08. März 2026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de-DE" sz="1800" dirty="0"/>
          </a:p>
          <a:p>
            <a:pPr marL="0" indent="0" algn="ctr">
              <a:buNone/>
            </a:pPr>
            <a:r>
              <a:rPr lang="de-DE" sz="4400" dirty="0"/>
              <a:t>Vielen Dank </a:t>
            </a:r>
          </a:p>
          <a:p>
            <a:pPr marL="0" indent="0" algn="ctr">
              <a:buNone/>
            </a:pPr>
            <a:r>
              <a:rPr lang="de-DE" sz="4400" dirty="0"/>
              <a:t>für Ihre Aufmerksamkeit</a:t>
            </a:r>
          </a:p>
          <a:p>
            <a:pPr marL="0" indent="0" algn="ctr">
              <a:buNone/>
            </a:pPr>
            <a:r>
              <a:rPr lang="de-DE" sz="4400" dirty="0"/>
              <a:t>und gutes Gelingen am</a:t>
            </a:r>
          </a:p>
          <a:p>
            <a:pPr marL="0" indent="0" algn="ctr">
              <a:buNone/>
            </a:pPr>
            <a:r>
              <a:rPr lang="de-DE" sz="4400" dirty="0"/>
              <a:t>Wahlsonntag!</a:t>
            </a:r>
          </a:p>
        </p:txBody>
      </p:sp>
    </p:spTree>
    <p:extLst>
      <p:ext uri="{BB962C8B-B14F-4D97-AF65-F5344CB8AC3E}">
        <p14:creationId xmlns:p14="http://schemas.microsoft.com/office/powerpoint/2010/main" val="221100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5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112" y="1268760"/>
            <a:ext cx="5219999" cy="349991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Sonstige zulässige Kennzeichnung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276007" y="337875"/>
            <a:ext cx="936000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indent="0" algn="ctr">
              <a:buFont typeface="+mj-lt"/>
              <a:buNone/>
            </a:pPr>
            <a:r>
              <a:rPr lang="de-DE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EDB71F1-EC7E-4B46-B96B-39516F312F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3289" y="1139496"/>
            <a:ext cx="2224316" cy="1759952"/>
          </a:xfrm>
          <a:prstGeom prst="rect">
            <a:avLst/>
          </a:prstGeom>
        </p:spPr>
      </p:pic>
      <p:sp>
        <p:nvSpPr>
          <p:cNvPr id="9" name="AutoShape 81">
            <a:extLst>
              <a:ext uri="{FF2B5EF4-FFF2-40B4-BE49-F238E27FC236}">
                <a16:creationId xmlns:a16="http://schemas.microsoft.com/office/drawing/2014/main" id="{AADDCF08-9B51-4024-804C-9E99D1A5A7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2120" y="1772816"/>
            <a:ext cx="525684" cy="400932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9D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39641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Kreuz bei einer sich bewerbenden Person und Streichungen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112" y="1268760"/>
            <a:ext cx="5219999" cy="3499913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276007" y="337875"/>
            <a:ext cx="936000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indent="0" algn="ctr">
              <a:buFont typeface="+mj-lt"/>
              <a:buNone/>
            </a:pPr>
            <a:r>
              <a:rPr lang="de-DE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88764E0-BF46-4C0B-8F16-6B2897D084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3289" y="1139496"/>
            <a:ext cx="2224316" cy="1759952"/>
          </a:xfrm>
          <a:prstGeom prst="rect">
            <a:avLst/>
          </a:prstGeom>
        </p:spPr>
      </p:pic>
      <p:sp>
        <p:nvSpPr>
          <p:cNvPr id="9" name="AutoShape 81">
            <a:extLst>
              <a:ext uri="{FF2B5EF4-FFF2-40B4-BE49-F238E27FC236}">
                <a16:creationId xmlns:a16="http://schemas.microsoft.com/office/drawing/2014/main" id="{0CB29035-96D6-458F-8F7A-B516D8F057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2120" y="1772816"/>
            <a:ext cx="525684" cy="400932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9D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7479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Composite</Template>
  <TotalTime>0</TotalTime>
  <Words>1280</Words>
  <PresentationFormat>Bildschirmpräsentation (4:3)</PresentationFormat>
  <Paragraphs>255</Paragraphs>
  <Slides>79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79</vt:i4>
      </vt:variant>
    </vt:vector>
  </HeadingPairs>
  <TitlesOfParts>
    <vt:vector size="83" baseType="lpstr">
      <vt:lpstr>Arial</vt:lpstr>
      <vt:lpstr>Calibri</vt:lpstr>
      <vt:lpstr>Wingdings</vt:lpstr>
      <vt:lpstr>Larissa</vt:lpstr>
      <vt:lpstr>Allgemeine Kommunalwahlen ♦ 08. März 2026</vt:lpstr>
      <vt:lpstr>Grundsätzliches</vt:lpstr>
      <vt:lpstr>Grundsätzliches</vt:lpstr>
      <vt:lpstr>(Ober-)Bürgermeister(in) bzw. Landrätin / Landrat Stapelbildung bei mehreren Wahlvorschlägen – Stapel a) </vt:lpstr>
      <vt:lpstr>(Ober-)Bürgermeister(in) bzw. Landrätin / Landrat Stapelbildung bei mehreren Wahlvorschlägen – Stapel b) </vt:lpstr>
      <vt:lpstr>(Ober-)Bürgermeister(in) bzw. Landrätin / Landrat Stapelbildung bei mehreren Wahlvorschlägen – Stapel c) </vt:lpstr>
      <vt:lpstr>Kreuz bei einer sich bewerbenden Person</vt:lpstr>
      <vt:lpstr>Sonstige zulässige Kennzeichnung</vt:lpstr>
      <vt:lpstr>Kreuz bei einer sich bewerbenden Person und Streichungen</vt:lpstr>
      <vt:lpstr>Keine Kennzeichnung</vt:lpstr>
      <vt:lpstr>Nur Streichungen</vt:lpstr>
      <vt:lpstr>Korrektur der Stimmvergabe</vt:lpstr>
      <vt:lpstr>Beschlussvermerk zu Beispiel 6</vt:lpstr>
      <vt:lpstr>Kreuz bei mehreren sich bewerbenden Personen</vt:lpstr>
      <vt:lpstr>Beschlussvermerk zu Beispiel 7</vt:lpstr>
      <vt:lpstr>Unzulässige Kennzeichnung - Hinzufügen von Namen</vt:lpstr>
      <vt:lpstr>Beschlussvermerk zu Beispiel 8</vt:lpstr>
      <vt:lpstr>Unzulässige Kennzeichnung - Zusatz</vt:lpstr>
      <vt:lpstr>Beschlussvermerk zu Beispiel 9</vt:lpstr>
      <vt:lpstr>Unzulässige Kennzeichnung - Vorbehalt</vt:lpstr>
      <vt:lpstr>Beschlussvermerk zu Beispiel 10</vt:lpstr>
      <vt:lpstr>Briefwahl      Mehrere Stimmzettel aus einem Stimmzettelumschlag,  die gleich gekennzeichnet sind</vt:lpstr>
      <vt:lpstr>Beschlussvermerk zu Beispiel 11</vt:lpstr>
      <vt:lpstr>Briefwahl        Mehrere Stimmzettel aus einem Stimmzettelumschlag,  die verschieden gekennzeichnet sind</vt:lpstr>
      <vt:lpstr>Beschlussvermerk zu Beispiel 12</vt:lpstr>
      <vt:lpstr>Gemeinderat / Stadtrat bzw. Kreistag Stapelbildung bei Verhältniswahl – Stapel a)</vt:lpstr>
      <vt:lpstr>Gemeinderat / Stadtrat bzw. Kreistag Stapelbildung bei Verhältniswahl – Stapel b)</vt:lpstr>
      <vt:lpstr>Gemeinderat / Stadtrat bzw. Kreistag Stapelbildung bei Verhältniswahl – Stapel c)</vt:lpstr>
      <vt:lpstr>Gemeinderat / Stadtrat bzw. Kreistag Stapelbildung bei Verhältniswahl – Stapel d)</vt:lpstr>
      <vt:lpstr>Gemeinderat / Stadtrat bzw. Kreistag Stapelbildung bei Verhältniswahl – Stapel e)</vt:lpstr>
      <vt:lpstr>Nur Listenkreuz Einfach aufgeführte Bewerberinnen und Bewerber </vt:lpstr>
      <vt:lpstr>Nur Listenkreuz Mehrfach aufgeführte Bewerberinnen und Bewerber</vt:lpstr>
      <vt:lpstr>Nur Listenkreuz Kennzeichnung außerhalb des Kreises </vt:lpstr>
      <vt:lpstr>Nur Listenkreuz Gesamtstimmenzahl im Kreis eingetragen </vt:lpstr>
      <vt:lpstr>Nur Listenkreuz Andere Wahlvorschläge gestrichen </vt:lpstr>
      <vt:lpstr>Einzelstimmvergabe An alle Bewerberinnen und Bewerber eines Wahlvorschlags </vt:lpstr>
      <vt:lpstr>Einzelstimmvergabe Nur an erste sich bewerbende Person</vt:lpstr>
      <vt:lpstr>Einzelstimmvergabe Kumulieren bei einfach aufgeführten Bewerberinnen und Bewerbern</vt:lpstr>
      <vt:lpstr>Einzelstimmvergabe Kumulieren bei mehrfach aufgeführten Bewerberinnen und Bewerbern</vt:lpstr>
      <vt:lpstr>Einzelstimmvergabe Listenkreuz mit Streichungen innerhalb des Wahlvorschlags </vt:lpstr>
      <vt:lpstr>Einzelstimmvergabe Kumulieren und Panaschieren </vt:lpstr>
      <vt:lpstr>Einzelstimmvergabe Kumulieren und Panaschieren mit Streichungen </vt:lpstr>
      <vt:lpstr>Einzelstimmvergabe Mehrere Listenkreuze mit Streichungen innerhalb der Wahlvorschläge </vt:lpstr>
      <vt:lpstr>Einzelstimmvergabe Zahlen in den Kopfleisten mit Streichungen </vt:lpstr>
      <vt:lpstr>Einzelstimmvergabe und Listenkreuz  Keine Reststimmenvergabe bei erreichter Gesamtstimmenzahl </vt:lpstr>
      <vt:lpstr>Einzelstimmvergabe und Listenkreuz  Reststimmenvergabe an mehrfach aufgeführte Bewerberinnen und Bewerber</vt:lpstr>
      <vt:lpstr>Einzelstimmvergabe und Listenkreuz  Reststimmenvergabe mit Streichung </vt:lpstr>
      <vt:lpstr>Keine Kennzeichnung Leer abgegebener Stimmzettel </vt:lpstr>
      <vt:lpstr>Nur Listenkreuz  Streichungen ohne positive Kennzeichnung </vt:lpstr>
      <vt:lpstr>Einzelstimmvergabe  Streichungen ohne positive Kennzeichnung </vt:lpstr>
      <vt:lpstr>Einzelstimmvergabe und Listenkreuz Keine Reststimmenvergabe wegen teilweise ungültiger Einzelstimmen </vt:lpstr>
      <vt:lpstr>Beschlussvermerk zu Beispiel 33</vt:lpstr>
      <vt:lpstr>Einzelstimmvergabe Gesamtstimmenzahl bei erster Person eingetragen </vt:lpstr>
      <vt:lpstr>Beschlussvermerk zu Beispiel 34</vt:lpstr>
      <vt:lpstr>Einzelstimmvergabe und Listenkreuz  Reststimmenvergabe bei teilweise ungültigen Einzelstimmen </vt:lpstr>
      <vt:lpstr>Beschlussvermerk zu Beispiel 35</vt:lpstr>
      <vt:lpstr>Einzelstimmvergabe und Listenkreuz  Keine Reststimmenvergabe bei unklarem Wählerwillen </vt:lpstr>
      <vt:lpstr>Beschlussvermerk zu Beispiel 36</vt:lpstr>
      <vt:lpstr>Nur Listenkreuz Mehrere Listenkreuze </vt:lpstr>
      <vt:lpstr>Beschlussvermerk zu Beispiel 37</vt:lpstr>
      <vt:lpstr>Einzelstimmvergabe  Gesamtstimmenzahl überschritten </vt:lpstr>
      <vt:lpstr>Beschlussvermerk zu Beispiel 38</vt:lpstr>
      <vt:lpstr>Einzelstimmvergabe  Gesamt- und Einzelstimmenzahl überschritten </vt:lpstr>
      <vt:lpstr>Beschlussvermerk zu Beispiel 39</vt:lpstr>
      <vt:lpstr>Einzelstimmvergabe  Zahlen in den Kopfleisten ohne Streichungen </vt:lpstr>
      <vt:lpstr>Beschlussvermerk zu Beispiel 40</vt:lpstr>
      <vt:lpstr>Unzulässige Kennzeichnung  Zusatz </vt:lpstr>
      <vt:lpstr>Beschlussvermerk zu Beispiel 41</vt:lpstr>
      <vt:lpstr>Unzulässige Kennzeichnung  Vorbehalt </vt:lpstr>
      <vt:lpstr>Beschlussvermerk zu Beispiel 42</vt:lpstr>
      <vt:lpstr>Unzulässige Kennzeichnung  Hinzufügen von Namen </vt:lpstr>
      <vt:lpstr>Beschlussvermerk zu Beispiel 43</vt:lpstr>
      <vt:lpstr>Unzulässige Kennzeichnung  Stimmzettel ganz durchgestrichen </vt:lpstr>
      <vt:lpstr>Beschlussvermerk zu Beispiel 44</vt:lpstr>
      <vt:lpstr>Briefwahl     Mehrere Stimmzettel aus einem Stimmzettelumschlag,  die gleich gekennzeichnet sind</vt:lpstr>
      <vt:lpstr>Beschlussvermerk zu Beispiel 45</vt:lpstr>
      <vt:lpstr>Briefwahl     Mehrere Stimmzettel aus einem Stimmzettelumschlag,  die verschieden gekennzeichnet sind</vt:lpstr>
      <vt:lpstr>Beschlussvermerk zu Beispiel 46</vt:lpstr>
      <vt:lpstr>Allgemeine Kommunalwahlen ♦ 08. März 2026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2025-03-24T17:21:06Z</cp:lastPrinted>
  <dcterms:created xsi:type="dcterms:W3CDTF">2011-08-21T19:36:55Z</dcterms:created>
  <dcterms:modified xsi:type="dcterms:W3CDTF">2025-10-04T16:23:45Z</dcterms:modified>
</cp:coreProperties>
</file>