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8"/>
  </p:notesMasterIdLst>
  <p:sldIdLst>
    <p:sldId id="341" r:id="rId2"/>
    <p:sldId id="397" r:id="rId3"/>
    <p:sldId id="310" r:id="rId4"/>
    <p:sldId id="311" r:id="rId5"/>
    <p:sldId id="312" r:id="rId6"/>
    <p:sldId id="313" r:id="rId7"/>
    <p:sldId id="334" r:id="rId8"/>
    <p:sldId id="314" r:id="rId9"/>
    <p:sldId id="316" r:id="rId10"/>
    <p:sldId id="315" r:id="rId11"/>
    <p:sldId id="390" r:id="rId12"/>
    <p:sldId id="391" r:id="rId13"/>
    <p:sldId id="392" r:id="rId14"/>
    <p:sldId id="393" r:id="rId15"/>
    <p:sldId id="394" r:id="rId16"/>
    <p:sldId id="396" r:id="rId17"/>
    <p:sldId id="395" r:id="rId18"/>
    <p:sldId id="317" r:id="rId19"/>
    <p:sldId id="319" r:id="rId20"/>
    <p:sldId id="320" r:id="rId21"/>
    <p:sldId id="332" r:id="rId22"/>
    <p:sldId id="386" r:id="rId23"/>
    <p:sldId id="388" r:id="rId24"/>
    <p:sldId id="389" r:id="rId25"/>
    <p:sldId id="398" r:id="rId26"/>
    <p:sldId id="399" r:id="rId27"/>
    <p:sldId id="400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2" r:id="rId38"/>
    <p:sldId id="415" r:id="rId39"/>
    <p:sldId id="416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2" r:id="rId53"/>
    <p:sldId id="435" r:id="rId54"/>
    <p:sldId id="438" r:id="rId55"/>
    <p:sldId id="445" r:id="rId56"/>
    <p:sldId id="347" r:id="rId5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0"/>
    <a:srgbClr val="58585A"/>
    <a:srgbClr val="007FFE"/>
    <a:srgbClr val="009900"/>
    <a:srgbClr val="E0FFC1"/>
    <a:srgbClr val="CCFF99"/>
    <a:srgbClr val="00ACD3"/>
    <a:srgbClr val="4D4D4D"/>
    <a:srgbClr val="007EC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7247" autoAdjust="0"/>
  </p:normalViewPr>
  <p:slideViewPr>
    <p:cSldViewPr snapToObjects="1">
      <p:cViewPr varScale="1">
        <p:scale>
          <a:sx n="114" d="100"/>
          <a:sy n="114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B66310-CB54-45BE-BD91-518A05925ED5}" type="datetimeFigureOut">
              <a:rPr lang="de-DE" smtClean="0"/>
              <a:t>19.01.2026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26A80F-4F94-4725-927D-B7E5C3A483C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06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6A80F-4F94-4725-927D-B7E5C3A483CE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86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6A80F-4F94-4725-927D-B7E5C3A483CE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58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95536" y="6309320"/>
            <a:ext cx="6840760" cy="4659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dirty="0">
                <a:solidFill>
                  <a:srgbClr val="58585A"/>
                </a:solidFill>
              </a:rPr>
              <a:t>Schulung der Wahl- und Briefwahlvorstände (Kreisangehörige Gemeinde / Stadt)</a:t>
            </a:r>
          </a:p>
          <a:p>
            <a:pPr>
              <a:spcBef>
                <a:spcPts val="300"/>
              </a:spcBef>
            </a:pPr>
            <a:r>
              <a:rPr lang="de-DE" sz="1050" b="0" dirty="0">
                <a:solidFill>
                  <a:srgbClr val="58585A"/>
                </a:solidFill>
              </a:rPr>
              <a:t>Allgemeine Kommunalwahlen </a:t>
            </a:r>
            <a:r>
              <a:rPr lang="de-DE" sz="1050" b="0" kern="1200" dirty="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</a:t>
            </a:r>
            <a:r>
              <a:rPr lang="de-DE" sz="1050" b="0" dirty="0">
                <a:solidFill>
                  <a:srgbClr val="58585A"/>
                </a:solidFill>
              </a:rPr>
              <a:t> 08. März 2026	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57701" y="322263"/>
            <a:ext cx="7525254" cy="490066"/>
          </a:xfrm>
          <a:prstGeom prst="rect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r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9DE0"/>
              </a:buClr>
              <a:buFont typeface="Wingdings" pitchFamily="2" charset="2"/>
              <a:buChar char=""/>
              <a:defRPr sz="20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9DE0"/>
              </a:buClr>
              <a:buFont typeface="Arial" pitchFamily="34" charset="0"/>
              <a:buChar char="♦"/>
              <a:defRPr sz="1800" b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58585A"/>
              </a:buClr>
              <a:buFont typeface="Wingdings" pitchFamily="2" charset="2"/>
              <a:buChar char=""/>
              <a:defRPr sz="18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</a:t>
            </a:r>
          </a:p>
          <a:p>
            <a:pPr lvl="2"/>
            <a:r>
              <a:rPr lang="de-DE" dirty="0"/>
              <a:t>Dritte</a:t>
            </a:r>
          </a:p>
          <a:p>
            <a:pPr lvl="2"/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020272" y="6410152"/>
            <a:ext cx="792088" cy="3651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dirty="0">
                <a:solidFill>
                  <a:srgbClr val="58585A"/>
                </a:solidFill>
              </a:rPr>
              <a:t>© 2026</a:t>
            </a:r>
          </a:p>
        </p:txBody>
      </p:sp>
    </p:spTree>
    <p:extLst>
      <p:ext uri="{BB962C8B-B14F-4D97-AF65-F5344CB8AC3E}">
        <p14:creationId xmlns:p14="http://schemas.microsoft.com/office/powerpoint/2010/main" val="32861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95536" y="6309320"/>
            <a:ext cx="6840760" cy="4659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dirty="0">
                <a:solidFill>
                  <a:srgbClr val="58585A"/>
                </a:solidFill>
              </a:rPr>
              <a:t>Schulung der Wahl- und Briefwahlvorstände (Kreisangehörige Gemeinde / Stadt)</a:t>
            </a:r>
          </a:p>
          <a:p>
            <a:pPr>
              <a:spcBef>
                <a:spcPts val="300"/>
              </a:spcBef>
            </a:pPr>
            <a:r>
              <a:rPr lang="de-DE" sz="1050" b="0" dirty="0">
                <a:solidFill>
                  <a:srgbClr val="58585A"/>
                </a:solidFill>
              </a:rPr>
              <a:t>Allgemeine Kommunalwahlen </a:t>
            </a:r>
            <a:r>
              <a:rPr lang="de-DE" sz="1050" b="0" kern="1200" dirty="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</a:t>
            </a:r>
            <a:r>
              <a:rPr lang="de-DE" sz="1050" b="0" dirty="0">
                <a:solidFill>
                  <a:srgbClr val="58585A"/>
                </a:solidFill>
              </a:rPr>
              <a:t> 08. März 2026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57701" y="322263"/>
            <a:ext cx="7525254" cy="490066"/>
          </a:xfrm>
          <a:prstGeom prst="rect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r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9DE0"/>
              </a:buClr>
              <a:buFont typeface="Wingdings" pitchFamily="2" charset="2"/>
              <a:buChar char=""/>
              <a:defRPr sz="20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9DE0"/>
              </a:buClr>
              <a:buFont typeface="Arial" pitchFamily="34" charset="0"/>
              <a:buChar char="♦"/>
              <a:defRPr sz="1800" b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58585A"/>
              </a:buClr>
              <a:buFont typeface="Wingdings" pitchFamily="2" charset="2"/>
              <a:buChar char=""/>
              <a:defRPr sz="18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</a:t>
            </a:r>
          </a:p>
          <a:p>
            <a:pPr lvl="2"/>
            <a:r>
              <a:rPr lang="de-DE" dirty="0"/>
              <a:t>Dritte</a:t>
            </a:r>
          </a:p>
          <a:p>
            <a:pPr lvl="2"/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020272" y="6410152"/>
            <a:ext cx="792088" cy="3651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dirty="0">
                <a:solidFill>
                  <a:srgbClr val="58585A"/>
                </a:solidFill>
              </a:rPr>
              <a:t>© 2026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276007" y="347400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3EB96DD-2F19-4C61-B9AE-E21BA820573A}" type="slidenum">
              <a:rPr lang="de-DE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‹Nr.›</a:t>
            </a:fld>
            <a:endParaRPr lang="de-DE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14" y="6309368"/>
            <a:ext cx="1056766" cy="432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Gerade Verbindung 2"/>
          <p:cNvCxnSpPr/>
          <p:nvPr/>
        </p:nvCxnSpPr>
        <p:spPr>
          <a:xfrm>
            <a:off x="1368196" y="918245"/>
            <a:ext cx="7524284" cy="0"/>
          </a:xfrm>
          <a:prstGeom prst="line">
            <a:avLst/>
          </a:prstGeom>
          <a:ln w="28575">
            <a:solidFill>
              <a:srgbClr val="585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67544" y="6237360"/>
            <a:ext cx="8424936" cy="0"/>
          </a:xfrm>
          <a:prstGeom prst="line">
            <a:avLst/>
          </a:prstGeom>
          <a:ln w="28575"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aute 6"/>
          <p:cNvSpPr/>
          <p:nvPr userDrawn="1"/>
        </p:nvSpPr>
        <p:spPr>
          <a:xfrm rot="2160000">
            <a:off x="387641" y="-15571"/>
            <a:ext cx="720000" cy="1238400"/>
          </a:xfrm>
          <a:prstGeom prst="diamond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127000" dist="1270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9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Allgemeine Kommunalwahlen am 08. März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4400" dirty="0"/>
              <a:t>Herzlich Willkommen</a:t>
            </a:r>
          </a:p>
          <a:p>
            <a:pPr marL="0" indent="0" algn="ctr">
              <a:buNone/>
            </a:pPr>
            <a:r>
              <a:rPr lang="de-DE" sz="4400" dirty="0"/>
              <a:t>zur Informationsveranstaltung </a:t>
            </a:r>
          </a:p>
          <a:p>
            <a:pPr marL="0" indent="0" algn="ctr">
              <a:buNone/>
            </a:pPr>
            <a:r>
              <a:rPr lang="de-DE" sz="4400" dirty="0"/>
              <a:t>für </a:t>
            </a:r>
          </a:p>
          <a:p>
            <a:pPr marL="0" indent="0" algn="ctr">
              <a:buNone/>
            </a:pPr>
            <a:r>
              <a:rPr lang="de-DE" sz="4400" dirty="0" smtClean="0"/>
              <a:t>Briefwahlvorstände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4236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Zurückweisung von Wahlbriefen durch Beschluss, wenn …</a:t>
            </a:r>
          </a:p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	kein oder kein gültiger Wahlschein beigefügt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EF2B6B-CABD-479D-FC71-3663CD7C3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800" y="2420888"/>
            <a:ext cx="3920400" cy="35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2E8D-25BF-3B59-2358-9CDEF00C4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759E1-C287-BB5B-2F4E-3F5C7DAF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3B2A8-5784-CA07-CE0C-14C03B56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	„Versicherung an Eides statt“ nicht unterschrieben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94080A-339E-6435-B380-E919E1922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599" y="2204864"/>
            <a:ext cx="6456801" cy="35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6BAD5-9666-2262-12F7-97D6F52BD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D6347-249B-9325-6863-92F8089F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997E28-82A4-5235-F5BD-55D5357E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	kein Stimmzettelumschlag beigefügt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C06F0F-2D32-4292-5D15-89483979C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237" y="2060848"/>
            <a:ext cx="3919524" cy="38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9733B-16F2-0051-7B5A-16A9E4FC2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A121-6F8E-8E9E-542D-98F17CD7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44040F-8527-C96C-A1CA-BF0CDC57F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	weder Wahlbriefumschlag noch Stimmzettelumschlag verschlossen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2F201C-0F42-7B40-F1FE-775830977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322" y="2196965"/>
            <a:ext cx="7676834" cy="37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531D-7399-6140-6959-69458A87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1B00-F770-DDC1-C088-AD98D0C7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E57F2-10FC-B5A2-0CD4-8452CD31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	mehrere Stimmzettelumschläge beigefügt, aber nicht die gleiche 	Anzahl gültiger Wahlscheine mit eidesstattlicher Versicherung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CD02F0-9F67-CCDD-2603-43C428B50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75" y="2348880"/>
            <a:ext cx="7199620" cy="35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9D278-EBCE-29EF-CDAB-CB9E480B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0FE92-4348-301A-2C00-6B12ABAE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(8)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6FF802-C439-6496-9CBD-995E40C20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... 	kein amtlicher Stimmzettelumschlag benutzt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25864-F261-9904-F127-5958FF29F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876" y="2276872"/>
            <a:ext cx="7206226" cy="35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4B08-56B0-19A1-876E-EAD8C97C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493A1-6777-F147-607F-846ADCED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(9)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FEA698-6774-EF64-46F6-17A78288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 	Stimmzettelumschlag mit besonderem Merkmal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	oder deutlich fühlbarem Gegenstand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910C74-E988-B23B-107D-20D216A7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150" y="2276872"/>
            <a:ext cx="7203178" cy="35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B0C7E-8224-6F55-29F0-2E1EF613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705D9-4C17-B0B2-6016-8D07D9F3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(10)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EC8476-F081-1808-A397-70D491329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Jedoch Zulassung von Wahlbriefen durch Beschluss, wenn …</a:t>
            </a:r>
          </a:p>
          <a:p>
            <a:pPr lvl="1">
              <a:spcAft>
                <a:spcPts val="600"/>
              </a:spcAft>
              <a:tabLst>
                <a:tab pos="1079500" algn="l"/>
              </a:tabLst>
            </a:pPr>
            <a:r>
              <a:rPr lang="de-DE" dirty="0">
                <a:sym typeface="Wingdings" pitchFamily="2" charset="2"/>
              </a:rPr>
              <a:t>… 	ein oder mehrere Stimmzettel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	außerhalb des Stimmzettelumschlags liegen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2E6AA3-F669-24D2-DD4A-8C6C07968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88" y="2592000"/>
            <a:ext cx="6768000" cy="35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Beschlussfassung über Wahlbriefe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in jedem Einzelfall</a:t>
            </a:r>
          </a:p>
          <a:p>
            <a:r>
              <a:rPr lang="de-DE" dirty="0"/>
              <a:t>Bei Zurückweisung:</a:t>
            </a:r>
          </a:p>
          <a:p>
            <a:pPr lvl="1"/>
            <a:r>
              <a:rPr lang="de-DE" dirty="0">
                <a:sym typeface="Wingdings" pitchFamily="2" charset="2"/>
              </a:rPr>
              <a:t>Wahlbrief samt Inhalt aussondern und Zurückweisungsgrund vermerken</a:t>
            </a:r>
          </a:p>
          <a:p>
            <a:pPr lvl="1"/>
            <a:r>
              <a:rPr lang="de-DE" dirty="0">
                <a:sym typeface="Wingdings" pitchFamily="2" charset="2"/>
              </a:rPr>
              <a:t>Unterschrift </a:t>
            </a:r>
            <a:r>
              <a:rPr lang="de-DE" dirty="0" smtClean="0">
                <a:sym typeface="Wingdings" pitchFamily="2" charset="2"/>
              </a:rPr>
              <a:t>des </a:t>
            </a:r>
            <a:r>
              <a:rPr lang="de-DE" dirty="0">
                <a:sym typeface="Wingdings" pitchFamily="2" charset="2"/>
              </a:rPr>
              <a:t>Briefwahlvorstehers</a:t>
            </a:r>
          </a:p>
          <a:p>
            <a:pPr lvl="1"/>
            <a:r>
              <a:rPr lang="de-DE" dirty="0">
                <a:sym typeface="Wingdings" pitchFamily="2" charset="2"/>
              </a:rPr>
              <a:t>Wieder verschließen, fortlaufend nummerieren und getrennt verwahren</a:t>
            </a:r>
          </a:p>
          <a:p>
            <a:r>
              <a:rPr lang="de-DE" dirty="0"/>
              <a:t>Bei Zulassung:</a:t>
            </a:r>
          </a:p>
          <a:p>
            <a:pPr lvl="1"/>
            <a:r>
              <a:rPr lang="de-DE" dirty="0"/>
              <a:t>wenn Gegenstand der Beschlussfassung der </a:t>
            </a:r>
            <a:r>
              <a:rPr lang="de-DE" u="sng" dirty="0"/>
              <a:t>Wahlschein</a:t>
            </a:r>
            <a:r>
              <a:rPr lang="de-DE" dirty="0"/>
              <a:t>: </a:t>
            </a:r>
            <a:r>
              <a:rPr lang="de-DE" dirty="0">
                <a:sym typeface="Wingdings" pitchFamily="2" charset="2"/>
              </a:rPr>
              <a:t>Beschlussvermerk auf Rückseite des Wahlscheins anbringen</a:t>
            </a:r>
          </a:p>
          <a:p>
            <a:pPr lvl="1"/>
            <a:r>
              <a:rPr lang="de-DE" dirty="0">
                <a:sym typeface="Wingdings" pitchFamily="2" charset="2"/>
              </a:rPr>
              <a:t>wegen Stimmzettel </a:t>
            </a:r>
            <a:r>
              <a:rPr lang="de-DE" u="sng" dirty="0">
                <a:sym typeface="Wingdings" pitchFamily="2" charset="2"/>
              </a:rPr>
              <a:t>außerhalb</a:t>
            </a:r>
            <a:r>
              <a:rPr lang="de-DE" dirty="0">
                <a:sym typeface="Wingdings" pitchFamily="2" charset="2"/>
              </a:rPr>
              <a:t> des Stimmzettelumschlags: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Wahlbriefumschlag mit Beschlussvermerk versehen</a:t>
            </a:r>
          </a:p>
          <a:p>
            <a:r>
              <a:rPr lang="de-DE" dirty="0"/>
              <a:t>Anlage zur Niederschrift für die </a:t>
            </a:r>
            <a:r>
              <a:rPr lang="de-DE" dirty="0" smtClean="0"/>
              <a:t>Stadtratswahl</a:t>
            </a:r>
            <a:endParaRPr lang="de-DE" dirty="0"/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8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000" y="1773295"/>
            <a:ext cx="6185129" cy="43578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Beschlussfassung über Wahlbriefe (2)</a:t>
            </a:r>
          </a:p>
        </p:txBody>
      </p:sp>
      <p:sp>
        <p:nvSpPr>
          <p:cNvPr id="9" name="Inhaltsplatzhalter 5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</p:spPr>
        <p:txBody>
          <a:bodyPr/>
          <a:lstStyle/>
          <a:p>
            <a:r>
              <a:rPr lang="de-DE" dirty="0"/>
              <a:t>Beschlussaufkleber für Wahlbriefe oder Wahlscheine</a:t>
            </a:r>
          </a:p>
        </p:txBody>
      </p:sp>
    </p:spTree>
    <p:extLst>
      <p:ext uri="{BB962C8B-B14F-4D97-AF65-F5344CB8AC3E}">
        <p14:creationId xmlns:p14="http://schemas.microsoft.com/office/powerpoint/2010/main" val="3672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Örtliche Regelungen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0"/>
              </a:spcBef>
            </a:pPr>
            <a:r>
              <a:rPr lang="de-DE" dirty="0"/>
              <a:t>Anzahl der allgemeinen Stimmbezirke und Briefwahlvorstände</a:t>
            </a:r>
          </a:p>
          <a:p>
            <a:pPr>
              <a:spcBef>
                <a:spcPts val="480"/>
              </a:spcBef>
            </a:pPr>
            <a:r>
              <a:rPr lang="de-DE" dirty="0"/>
              <a:t>Ausstattung der </a:t>
            </a:r>
            <a:r>
              <a:rPr lang="de-DE" dirty="0" smtClean="0"/>
              <a:t>Auszählungsräume</a:t>
            </a:r>
            <a:endParaRPr lang="de-DE" dirty="0"/>
          </a:p>
          <a:p>
            <a:pPr>
              <a:spcBef>
                <a:spcPts val="480"/>
              </a:spcBef>
            </a:pPr>
            <a:r>
              <a:rPr lang="de-DE" dirty="0"/>
              <a:t>Übergabe der Wahlunterlagen</a:t>
            </a:r>
          </a:p>
          <a:p>
            <a:pPr>
              <a:spcBef>
                <a:spcPts val="480"/>
              </a:spcBef>
            </a:pPr>
            <a:r>
              <a:rPr lang="de-DE" dirty="0"/>
              <a:t>Beginn der Tätigkeiten des Wahlvorstands</a:t>
            </a:r>
            <a:br>
              <a:rPr lang="de-DE" dirty="0"/>
            </a:br>
            <a:endParaRPr lang="de-DE" dirty="0"/>
          </a:p>
          <a:p>
            <a:pPr>
              <a:spcBef>
                <a:spcPts val="480"/>
              </a:spcBef>
            </a:pPr>
            <a:r>
              <a:rPr lang="de-DE" dirty="0"/>
              <a:t>Schnellmeldungen und sonstige telefonische Erreichbarkeit</a:t>
            </a:r>
          </a:p>
          <a:p>
            <a:pPr>
              <a:spcBef>
                <a:spcPts val="480"/>
              </a:spcBef>
            </a:pPr>
            <a:r>
              <a:rPr lang="de-DE" dirty="0"/>
              <a:t>Keine Unterbrechung der Ergebnisermittlung</a:t>
            </a:r>
          </a:p>
          <a:p>
            <a:pPr>
              <a:spcBef>
                <a:spcPts val="480"/>
              </a:spcBef>
            </a:pPr>
            <a:r>
              <a:rPr lang="de-DE" dirty="0"/>
              <a:t>Rücklieferung der Wahlunterlagen</a:t>
            </a:r>
          </a:p>
          <a:p>
            <a:pPr>
              <a:spcBef>
                <a:spcPts val="480"/>
              </a:spcBef>
            </a:pPr>
            <a:r>
              <a:rPr lang="de-DE" dirty="0"/>
              <a:t>Entschädigung der Wahlvorstandsmitglieder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Ermittlung der Zahl der Wählerinnen und Wähler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r>
              <a:rPr lang="de-DE" dirty="0"/>
              <a:t>18:00 Uhr: Öffnen der Urne und Zählen der Stimmzettelumschläge</a:t>
            </a:r>
          </a:p>
          <a:p>
            <a:r>
              <a:rPr lang="de-DE" dirty="0"/>
              <a:t>Eintrag der Anzahl in Nr. 3.1.2 aller Niederschriften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a) Stimmzettelumschläge </a:t>
            </a:r>
            <a:r>
              <a:rPr lang="de-DE" b="1" dirty="0"/>
              <a:t>ohne</a:t>
            </a:r>
            <a:r>
              <a:rPr lang="de-DE" dirty="0"/>
              <a:t> Vermerk „Nur Landkreiswahl“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b) Stimmzettelumschläge </a:t>
            </a:r>
            <a:r>
              <a:rPr lang="de-DE" b="1" dirty="0"/>
              <a:t>mit</a:t>
            </a:r>
            <a:r>
              <a:rPr lang="de-DE" dirty="0"/>
              <a:t> Vermerk „Nur Landkreiswahl“</a:t>
            </a:r>
          </a:p>
          <a:p>
            <a:pPr lvl="1"/>
            <a:r>
              <a:rPr lang="de-DE" dirty="0"/>
              <a:t>c) Stimmzettelumschläge </a:t>
            </a:r>
            <a:r>
              <a:rPr lang="de-DE" b="1" dirty="0"/>
              <a:t>insgesamt</a:t>
            </a:r>
          </a:p>
          <a:p>
            <a:r>
              <a:rPr lang="de-DE" dirty="0"/>
              <a:t>Zählen der zugelassenen Wahlscheine</a:t>
            </a:r>
          </a:p>
          <a:p>
            <a:r>
              <a:rPr lang="de-DE" dirty="0"/>
              <a:t>Eintrag der Anzahl in Nr. 3.1.3 aller Niederschriften</a:t>
            </a:r>
          </a:p>
          <a:p>
            <a:pPr lvl="1">
              <a:spcAft>
                <a:spcPts val="600"/>
              </a:spcAft>
              <a:tabLst>
                <a:tab pos="982663" algn="l"/>
              </a:tabLst>
            </a:pPr>
            <a:r>
              <a:rPr lang="de-DE" dirty="0"/>
              <a:t>a) Wahlscheine </a:t>
            </a:r>
            <a:r>
              <a:rPr lang="de-DE" b="1" dirty="0"/>
              <a:t>ohne</a:t>
            </a:r>
            <a:r>
              <a:rPr lang="de-DE" dirty="0"/>
              <a:t> Stimmrechtsbeschränkung auf die Landkreiswahlen</a:t>
            </a:r>
          </a:p>
          <a:p>
            <a:pPr lvl="1">
              <a:spcAft>
                <a:spcPts val="600"/>
              </a:spcAft>
              <a:tabLst>
                <a:tab pos="982663" algn="l"/>
              </a:tabLst>
            </a:pPr>
            <a:r>
              <a:rPr lang="de-DE" dirty="0"/>
              <a:t>b) Wahlscheine </a:t>
            </a:r>
            <a:r>
              <a:rPr lang="de-DE" b="1" dirty="0"/>
              <a:t>mit </a:t>
            </a:r>
            <a:r>
              <a:rPr lang="de-DE" dirty="0"/>
              <a:t>Stimmrechtsbeschränkung auf die Landkreiswahlen</a:t>
            </a:r>
          </a:p>
          <a:p>
            <a:pPr lvl="1">
              <a:spcAft>
                <a:spcPts val="0"/>
              </a:spcAft>
            </a:pPr>
            <a:r>
              <a:rPr lang="de-DE" dirty="0"/>
              <a:t>c) Wahlscheine </a:t>
            </a:r>
            <a:r>
              <a:rPr lang="de-DE" b="1" dirty="0"/>
              <a:t>insgesamt</a:t>
            </a:r>
            <a:endParaRPr lang="de-DE" dirty="0"/>
          </a:p>
          <a:p>
            <a:pPr lvl="1">
              <a:spcAft>
                <a:spcPts val="0"/>
              </a:spcAft>
            </a:pPr>
            <a:endParaRPr lang="de-DE" b="1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1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Ermittlung der Zahl der Wählerinnen und Wähler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Kontrolle der Zahlen in Nr. 3.1.4 der Niederschriften: </a:t>
            </a:r>
            <a:br>
              <a:rPr lang="de-DE" dirty="0"/>
            </a:br>
            <a:r>
              <a:rPr lang="de-DE" dirty="0"/>
              <a:t>„Stimmzettelumschläge“ = „Zugelassene Wahlscheine“</a:t>
            </a:r>
          </a:p>
          <a:p>
            <a:pPr lvl="1">
              <a:tabLst>
                <a:tab pos="984250" algn="l"/>
              </a:tabLst>
            </a:pPr>
            <a:r>
              <a:rPr lang="de-DE" u="sng" dirty="0"/>
              <a:t>Bei den Gemeindewahlen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Zahl der Stimmzettelumschläge </a:t>
            </a:r>
            <a:r>
              <a:rPr lang="de-DE" b="1" dirty="0"/>
              <a:t>ohne</a:t>
            </a:r>
            <a:r>
              <a:rPr lang="de-DE" dirty="0"/>
              <a:t> Vermerk „Nur Landkreiswahl“</a:t>
            </a:r>
            <a:br>
              <a:rPr lang="de-DE" dirty="0"/>
            </a:br>
            <a:r>
              <a:rPr lang="de-DE" dirty="0"/>
              <a:t>aus Nr. 3.1.2 Buchstabe a)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entspricht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der Zahl der zugelassenen Wahlscheine </a:t>
            </a:r>
            <a:r>
              <a:rPr lang="de-DE" b="1" dirty="0"/>
              <a:t>ohne</a:t>
            </a:r>
            <a:r>
              <a:rPr lang="de-DE" dirty="0"/>
              <a:t> Stimmrechtsbeschränkung auf die Landkreiswahlen aus Nr. 3.1.3 Buchstabe a)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= 	Zahl der Wählerinnen und Wähler </a:t>
            </a:r>
            <a:br>
              <a:rPr lang="de-DE" b="1" dirty="0"/>
            </a:br>
            <a:r>
              <a:rPr lang="de-DE" b="1" dirty="0"/>
              <a:t>	Kennbuchstabe B für die Gemeindewahlen</a:t>
            </a:r>
          </a:p>
        </p:txBody>
      </p:sp>
    </p:spTree>
    <p:extLst>
      <p:ext uri="{BB962C8B-B14F-4D97-AF65-F5344CB8AC3E}">
        <p14:creationId xmlns:p14="http://schemas.microsoft.com/office/powerpoint/2010/main" val="10398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Ermittlung der Zahl der Wählerinnen und Wähler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tabLst>
                <a:tab pos="984250" algn="l"/>
              </a:tabLst>
            </a:pPr>
            <a:r>
              <a:rPr lang="de-DE" u="sng" dirty="0"/>
              <a:t>Bei den Landkreiswahlen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Zahl der Stimmzettelumschläge </a:t>
            </a:r>
            <a:r>
              <a:rPr lang="de-DE" b="1" dirty="0"/>
              <a:t>insgesamt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aus Nr. 3.1.2 Buchstabe c)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entspricht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der Zahl der zugelassenen Wahlscheine </a:t>
            </a:r>
            <a:r>
              <a:rPr lang="de-DE" b="1" dirty="0"/>
              <a:t>insgesamt</a:t>
            </a:r>
            <a:br>
              <a:rPr lang="de-DE" b="1" dirty="0"/>
            </a:br>
            <a:r>
              <a:rPr lang="de-DE" dirty="0"/>
              <a:t>aus Nr. 3.1.3 Buchstabe c)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= 	Zahl der Wählerinnen und Wähler </a:t>
            </a:r>
            <a:br>
              <a:rPr lang="de-DE" b="1" dirty="0"/>
            </a:br>
            <a:r>
              <a:rPr lang="de-DE" b="1" dirty="0"/>
              <a:t>	Kennbuchstabe B für die Landkreiswahlen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Abweichungen?</a:t>
            </a:r>
          </a:p>
        </p:txBody>
      </p:sp>
    </p:spTree>
    <p:extLst>
      <p:ext uri="{BB962C8B-B14F-4D97-AF65-F5344CB8AC3E}">
        <p14:creationId xmlns:p14="http://schemas.microsoft.com/office/powerpoint/2010/main" val="37504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Entnahme der Stimmzettel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Öffnen der Stimmzettelumschläge</a:t>
            </a:r>
          </a:p>
          <a:p>
            <a:r>
              <a:rPr lang="de-DE" dirty="0"/>
              <a:t>Mehrere Stimmzettel für dieselbe Abstimmung</a:t>
            </a:r>
          </a:p>
          <a:p>
            <a:pPr lvl="1"/>
            <a:r>
              <a:rPr lang="de-DE" dirty="0"/>
              <a:t>Fest miteinander verbinden und als </a:t>
            </a:r>
            <a:r>
              <a:rPr lang="de-DE" u="sng" dirty="0"/>
              <a:t>einen</a:t>
            </a:r>
            <a:r>
              <a:rPr lang="de-DE" dirty="0"/>
              <a:t> Stimmzettel behandeln</a:t>
            </a:r>
          </a:p>
          <a:p>
            <a:pPr lvl="1"/>
            <a:r>
              <a:rPr lang="de-DE" dirty="0"/>
              <a:t>Stapel: „Stimmzettel, die Anlass zu Bedenken geben“</a:t>
            </a:r>
          </a:p>
          <a:p>
            <a:r>
              <a:rPr lang="de-DE" dirty="0"/>
              <a:t> Fehlende Stimmzettel trotz vorliegenden Stimmrechts</a:t>
            </a:r>
          </a:p>
          <a:p>
            <a:pPr lvl="1"/>
            <a:r>
              <a:rPr lang="de-DE" altLang="de-DE" dirty="0"/>
              <a:t>Vermerk auf Stimmzettelumschlag und Eintrag der Anzahl in Nr. 3.2.2 </a:t>
            </a:r>
            <a:br>
              <a:rPr lang="de-DE" altLang="de-DE" dirty="0"/>
            </a:br>
            <a:r>
              <a:rPr lang="de-DE" altLang="de-DE" dirty="0"/>
              <a:t>der entsprechenden Niederschrift</a:t>
            </a:r>
          </a:p>
          <a:p>
            <a:pPr lvl="1"/>
            <a:r>
              <a:rPr lang="de-DE" altLang="de-DE" dirty="0"/>
              <a:t>Auswertung zusammen mit den nicht gekennzeichneten Stimmzetteln</a:t>
            </a:r>
          </a:p>
          <a:p>
            <a:pPr lvl="1"/>
            <a:r>
              <a:rPr lang="de-DE" altLang="de-DE" dirty="0"/>
              <a:t>Als ungültigen Stimmzettel werten</a:t>
            </a:r>
          </a:p>
          <a:p>
            <a:pPr lvl="1"/>
            <a:endParaRPr lang="de-DE" altLang="de-DE" dirty="0"/>
          </a:p>
          <a:p>
            <a:pPr lvl="1"/>
            <a:endParaRPr lang="de-DE" alt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3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Entnahme der Stimmzettel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Übertrag der Zahl der entnommenen Stimmzettel einschließlich „leerer“ Stimmzettelumschläge nach Nr. 4.2 Kennbuchstabe E</a:t>
            </a:r>
          </a:p>
          <a:p>
            <a:pPr lvl="1">
              <a:spcAft>
                <a:spcPts val="0"/>
              </a:spcAft>
            </a:pPr>
            <a:r>
              <a:rPr lang="de-DE" dirty="0"/>
              <a:t>Keine Zählung der Stimmzettel</a:t>
            </a:r>
          </a:p>
          <a:p>
            <a:pPr lvl="1">
              <a:spcAft>
                <a:spcPts val="0"/>
              </a:spcAft>
            </a:pPr>
            <a:r>
              <a:rPr lang="de-DE" dirty="0"/>
              <a:t>nur bei der Gemeinderats- / Stadtratswahl</a:t>
            </a:r>
            <a:br>
              <a:rPr lang="de-DE" dirty="0"/>
            </a:br>
            <a:r>
              <a:rPr lang="de-DE" dirty="0"/>
              <a:t>und der Kreistagswahl</a:t>
            </a:r>
          </a:p>
          <a:p>
            <a:pPr>
              <a:spcBef>
                <a:spcPts val="1200"/>
              </a:spcBef>
            </a:pPr>
            <a:r>
              <a:rPr lang="de-DE" dirty="0"/>
              <a:t>Stimmzettel trotz fehlenden Stimmrechts</a:t>
            </a:r>
          </a:p>
          <a:p>
            <a:pPr lvl="1">
              <a:spcAft>
                <a:spcPts val="0"/>
              </a:spcAft>
            </a:pPr>
            <a:r>
              <a:rPr lang="de-DE" altLang="de-DE" spc="-50" dirty="0" smtClean="0"/>
              <a:t>Stimmzettel BGM </a:t>
            </a:r>
            <a:r>
              <a:rPr lang="de-DE" altLang="de-DE" spc="-50" dirty="0"/>
              <a:t>bzw. </a:t>
            </a:r>
            <a:r>
              <a:rPr lang="de-DE" altLang="de-DE" spc="-50" dirty="0" smtClean="0"/>
              <a:t>SR </a:t>
            </a:r>
            <a:r>
              <a:rPr lang="de-DE" altLang="de-DE" spc="-50" dirty="0"/>
              <a:t>aus </a:t>
            </a:r>
            <a:r>
              <a:rPr lang="de-DE" spc="-50" dirty="0" smtClean="0"/>
              <a:t>Stimmzettel</a:t>
            </a:r>
            <a:r>
              <a:rPr lang="de-DE" altLang="de-DE" spc="-50" dirty="0" smtClean="0"/>
              <a:t>umschlägen </a:t>
            </a:r>
            <a:r>
              <a:rPr lang="de-DE" altLang="de-DE" spc="-50" dirty="0"/>
              <a:t>mit Vermerk „</a:t>
            </a:r>
            <a:r>
              <a:rPr lang="de-DE" altLang="de-DE" spc="-80" dirty="0"/>
              <a:t>Nur Landkreiswahl</a:t>
            </a:r>
            <a:r>
              <a:rPr lang="de-DE" altLang="de-DE" spc="-50" dirty="0"/>
              <a:t>“</a:t>
            </a:r>
          </a:p>
          <a:p>
            <a:pPr lvl="1">
              <a:spcAft>
                <a:spcPts val="0"/>
              </a:spcAft>
            </a:pPr>
            <a:r>
              <a:rPr lang="de-DE" altLang="de-DE" dirty="0"/>
              <a:t>Notiz auf Stimmzettelumschlag: </a:t>
            </a:r>
            <a:r>
              <a:rPr lang="de-DE" altLang="de-DE" dirty="0" smtClean="0"/>
              <a:t>„</a:t>
            </a:r>
            <a:r>
              <a:rPr lang="de-DE" altLang="de-DE" dirty="0"/>
              <a:t>Stimmrecht fehlt“</a:t>
            </a:r>
          </a:p>
          <a:p>
            <a:pPr lvl="1">
              <a:spcAft>
                <a:spcPts val="0"/>
              </a:spcAft>
            </a:pPr>
            <a:r>
              <a:rPr lang="de-DE" altLang="de-DE" dirty="0"/>
              <a:t>Eintrag der Anzahl in Nr. 3.2.3</a:t>
            </a:r>
            <a:br>
              <a:rPr lang="de-DE" altLang="de-DE" dirty="0"/>
            </a:br>
            <a:r>
              <a:rPr lang="de-DE" altLang="de-DE" dirty="0"/>
              <a:t>der Niederschrift V1a BGM bzw. V1a </a:t>
            </a:r>
            <a:r>
              <a:rPr lang="de-DE" altLang="de-DE" spc="-20" dirty="0" smtClean="0"/>
              <a:t>SR</a:t>
            </a:r>
            <a:endParaRPr lang="de-DE" altLang="de-DE" dirty="0"/>
          </a:p>
          <a:p>
            <a:pPr lvl="1">
              <a:spcAft>
                <a:spcPts val="0"/>
              </a:spcAft>
            </a:pPr>
            <a:r>
              <a:rPr lang="de-DE" altLang="de-DE" dirty="0"/>
              <a:t>Stimmzettel fortlaufend nummerieren</a:t>
            </a:r>
          </a:p>
          <a:p>
            <a:pPr lvl="1">
              <a:spcAft>
                <a:spcPts val="0"/>
              </a:spcAft>
            </a:pPr>
            <a:r>
              <a:rPr lang="de-DE" altLang="de-DE" spc="-50" dirty="0"/>
              <a:t>Anlage zur Niederschrift V1a BGM bzw. V1a </a:t>
            </a:r>
            <a:r>
              <a:rPr lang="de-DE" altLang="de-DE" spc="-50" dirty="0" smtClean="0"/>
              <a:t>SR</a:t>
            </a:r>
            <a:endParaRPr lang="de-DE" altLang="de-DE" spc="-50" dirty="0"/>
          </a:p>
          <a:p>
            <a:pPr lvl="1"/>
            <a:endParaRPr lang="de-DE" altLang="de-DE" dirty="0"/>
          </a:p>
          <a:p>
            <a:pPr lvl="1"/>
            <a:endParaRPr lang="de-DE" altLang="de-DE" dirty="0"/>
          </a:p>
          <a:p>
            <a:pPr lvl="1"/>
            <a:endParaRPr lang="de-DE" alt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Vorbereitung der Ergebnisermittlung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Reihenfolge der Ergebnisermittlungen</a:t>
            </a:r>
          </a:p>
          <a:p>
            <a:pPr lvl="1">
              <a:spcAft>
                <a:spcPts val="0"/>
              </a:spcAft>
            </a:pPr>
            <a:r>
              <a:rPr lang="de-DE" dirty="0">
                <a:sym typeface="Wingdings" pitchFamily="2" charset="2"/>
              </a:rPr>
              <a:t>1. (Ober-)Bürgermeisterin / (Ober-)Bürgermeister</a:t>
            </a:r>
          </a:p>
          <a:p>
            <a:pPr lvl="1">
              <a:spcAft>
                <a:spcPts val="0"/>
              </a:spcAft>
            </a:pPr>
            <a:r>
              <a:rPr lang="de-DE" dirty="0">
                <a:sym typeface="Wingdings" pitchFamily="2" charset="2"/>
              </a:rPr>
              <a:t>2. Landrätin / Landrat</a:t>
            </a:r>
          </a:p>
          <a:p>
            <a:pPr lvl="1">
              <a:spcAft>
                <a:spcPts val="0"/>
              </a:spcAft>
            </a:pPr>
            <a:r>
              <a:rPr lang="de-DE" dirty="0">
                <a:sym typeface="Wingdings" pitchFamily="2" charset="2"/>
              </a:rPr>
              <a:t>3. Gemeinderat / Stadtrat</a:t>
            </a:r>
          </a:p>
          <a:p>
            <a:pPr lvl="1"/>
            <a:r>
              <a:rPr lang="de-DE" dirty="0">
                <a:sym typeface="Wingdings" pitchFamily="2" charset="2"/>
              </a:rPr>
              <a:t>4. Kreistag</a:t>
            </a:r>
          </a:p>
          <a:p>
            <a:r>
              <a:rPr lang="de-DE" dirty="0"/>
              <a:t>Wahlniederschriften</a:t>
            </a:r>
          </a:p>
          <a:p>
            <a:pPr lvl="1"/>
            <a:r>
              <a:rPr lang="de-DE" dirty="0">
                <a:sym typeface="Wingdings" pitchFamily="2" charset="2"/>
              </a:rPr>
              <a:t>Für jede Abstimmung separat</a:t>
            </a:r>
          </a:p>
          <a:p>
            <a:pPr lvl="1"/>
            <a:r>
              <a:rPr lang="de-DE" dirty="0">
                <a:sym typeface="Wingdings" pitchFamily="2" charset="2"/>
              </a:rPr>
              <a:t>Vorrangige Aufgabe der Schriftführerin oder des Schriftführers</a:t>
            </a:r>
          </a:p>
          <a:p>
            <a:r>
              <a:rPr lang="de-DE" dirty="0"/>
              <a:t>Gleichzeitige Ermittlung für alle Abstimmungen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Zahl der Stimmberechtigten: A1, A2 sowie A1 + A2</a:t>
            </a:r>
          </a:p>
          <a:p>
            <a:pPr lvl="1"/>
            <a:r>
              <a:rPr lang="de-DE" dirty="0">
                <a:sym typeface="Wingdings" pitchFamily="2" charset="2"/>
              </a:rPr>
              <a:t>Zahl der Wählerinnen und Wähler: B1, B2 und B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6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Bürgermeister bzw. Landrätin/Landrat</a:t>
            </a:r>
            <a:br>
              <a:rPr lang="de-DE" sz="1600" dirty="0" smtClean="0"/>
            </a:br>
            <a:r>
              <a:rPr lang="de-DE" sz="1600" dirty="0" smtClean="0"/>
              <a:t>Zählung der Stimmzettel</a:t>
            </a:r>
            <a:endParaRPr lang="de-DE" sz="1600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Zählung der Stimmzettel</a:t>
            </a:r>
          </a:p>
          <a:p>
            <a:r>
              <a:rPr lang="de-DE" dirty="0"/>
              <a:t>Eintrag der Anzahl in Nr. 3.3.2 der </a:t>
            </a:r>
            <a:r>
              <a:rPr lang="de-DE" dirty="0" smtClean="0"/>
              <a:t>Niederschrift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4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(1)</a:t>
            </a:r>
            <a:endParaRPr lang="de-DE" sz="16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31889" y="1268760"/>
            <a:ext cx="8433482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009DE0"/>
              </a:buClr>
              <a:buFont typeface="Wingdings" pitchFamily="2" charset="2"/>
              <a:buChar char=""/>
              <a:defRPr sz="2000" b="1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009DE0"/>
              </a:buClr>
              <a:buFont typeface="Arial" pitchFamily="34" charset="0"/>
              <a:buChar char="♦"/>
              <a:defRPr sz="1800" b="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58585A"/>
              </a:buClr>
              <a:buFont typeface="Wingdings" pitchFamily="2" charset="2"/>
              <a:buChar char="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Stapel a)</a:t>
            </a:r>
            <a:br>
              <a:rPr lang="de-DE" dirty="0" smtClean="0"/>
            </a:br>
            <a:r>
              <a:rPr lang="de-DE" dirty="0" smtClean="0">
                <a:solidFill>
                  <a:srgbClr val="009900"/>
                </a:solidFill>
                <a:sym typeface="Wingdings" pitchFamily="2" charset="2"/>
              </a:rPr>
              <a:t>Zweifelsfrei gültig </a:t>
            </a:r>
            <a:r>
              <a:rPr lang="de-DE" dirty="0" smtClean="0">
                <a:sym typeface="Wingdings" pitchFamily="2" charset="2"/>
              </a:rPr>
              <a:t>gekennzeichnete Stimmzettel,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geordnet nach sich bewerbenden Personen</a:t>
            </a:r>
          </a:p>
          <a:p>
            <a:pPr marL="0" indent="0">
              <a:buNone/>
            </a:pPr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Font typeface="Arial" pitchFamily="34" charset="0"/>
              <a:buNone/>
            </a:pPr>
            <a:endParaRPr lang="de-DE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19483" y="2708920"/>
            <a:ext cx="8029688" cy="2548485"/>
            <a:chOff x="719483" y="2420888"/>
            <a:chExt cx="8029688" cy="2548485"/>
          </a:xfrm>
        </p:grpSpPr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745056" y="2426757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1</a:t>
              </a:r>
            </a:p>
          </p:txBody>
        </p:sp>
        <p:sp>
          <p:nvSpPr>
            <p:cNvPr id="11" name="Text Box 86"/>
            <p:cNvSpPr txBox="1">
              <a:spLocks noChangeArrowheads="1"/>
            </p:cNvSpPr>
            <p:nvPr/>
          </p:nvSpPr>
          <p:spPr bwMode="auto">
            <a:xfrm>
              <a:off x="3543524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2</a:t>
              </a:r>
            </a:p>
          </p:txBody>
        </p:sp>
        <p:sp>
          <p:nvSpPr>
            <p:cNvPr id="12" name="Text Box 86"/>
            <p:cNvSpPr txBox="1">
              <a:spLocks noChangeArrowheads="1"/>
            </p:cNvSpPr>
            <p:nvPr/>
          </p:nvSpPr>
          <p:spPr bwMode="auto">
            <a:xfrm>
              <a:off x="6361361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3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83" y="3059826"/>
              <a:ext cx="2413383" cy="1909547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76" y="3056989"/>
              <a:ext cx="2413383" cy="1909547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8" y="3056057"/>
              <a:ext cx="2413383" cy="190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7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b)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Nicht gekennzeichnete (= leer abgegebene) Stimmzettel</a:t>
            </a: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82860" y="2420888"/>
            <a:ext cx="7993596" cy="3556836"/>
            <a:chOff x="682860" y="2200493"/>
            <a:chExt cx="7993596" cy="3556836"/>
          </a:xfrm>
        </p:grpSpPr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3456456" y="2492896"/>
              <a:ext cx="5220000" cy="1080120"/>
            </a:xfrm>
            <a:prstGeom prst="roundRect">
              <a:avLst>
                <a:gd name="adj" fmla="val 6379"/>
              </a:avLst>
            </a:prstGeom>
            <a:solidFill>
              <a:srgbClr val="5858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 </a:t>
              </a:r>
              <a:r>
                <a:rPr kumimoji="0" lang="de-DE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Bei Briefwahl zusätzlich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Stimmzettelumschläge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mit Vermerk „Stimmzettel (O)BGM bzw. LR fehlt“</a:t>
              </a: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60" y="2200493"/>
              <a:ext cx="2413383" cy="1909548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">
              <a:off x="4763877" y="4028838"/>
              <a:ext cx="2515031" cy="1728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6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(3)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c)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Gekennzeichnete Stimmzettel </a:t>
            </a:r>
            <a:r>
              <a:rPr lang="de-DE" b="1" dirty="0">
                <a:sym typeface="Wingdings" pitchFamily="2" charset="2"/>
              </a:rPr>
              <a:t>mit Anlass zu Bedenken</a:t>
            </a:r>
            <a:r>
              <a:rPr lang="de-DE" dirty="0">
                <a:sym typeface="Wingdings" pitchFamily="2" charset="2"/>
              </a:rPr>
              <a:t>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über die Beschluss zu fassen ist</a:t>
            </a:r>
          </a:p>
          <a:p>
            <a:pPr lvl="1"/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82860" y="2420888"/>
            <a:ext cx="8061593" cy="3643556"/>
            <a:chOff x="682860" y="2305633"/>
            <a:chExt cx="8061593" cy="3643556"/>
          </a:xfrm>
        </p:grpSpPr>
        <p:grpSp>
          <p:nvGrpSpPr>
            <p:cNvPr id="9" name="Gruppieren 8"/>
            <p:cNvGrpSpPr/>
            <p:nvPr/>
          </p:nvGrpSpPr>
          <p:grpSpPr>
            <a:xfrm>
              <a:off x="682860" y="2305633"/>
              <a:ext cx="8061593" cy="3629162"/>
              <a:chOff x="682860" y="2118961"/>
              <a:chExt cx="8061593" cy="3629162"/>
            </a:xfrm>
          </p:grpSpPr>
          <p:sp>
            <p:nvSpPr>
              <p:cNvPr id="11" name="Rectangle 33"/>
              <p:cNvSpPr>
                <a:spLocks noChangeArrowheads="1"/>
              </p:cNvSpPr>
              <p:nvPr/>
            </p:nvSpPr>
            <p:spPr bwMode="auto">
              <a:xfrm>
                <a:off x="3456456" y="2118961"/>
                <a:ext cx="5287997" cy="1332000"/>
              </a:xfrm>
              <a:prstGeom prst="roundRect">
                <a:avLst>
                  <a:gd name="adj" fmla="val 6379"/>
                </a:avLst>
              </a:prstGeom>
              <a:solidFill>
                <a:srgbClr val="58585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/>
                  </a:rPr>
                  <a:t> </a:t>
                </a:r>
                <a:r>
                  <a:rPr kumimoji="0" lang="de-DE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Bei Briefwahl zusätzlich</a:t>
                </a:r>
                <a:r>
                  <a: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:</a:t>
                </a:r>
              </a:p>
              <a:p>
                <a:pPr marL="2857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Stimmzettelumschläge mit Anlass zu Bedenken</a:t>
                </a:r>
              </a:p>
              <a:p>
                <a:pPr marL="2857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mehrere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Stimmzettel der entsprechenden Wahl </a:t>
                </a:r>
                <a:b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</a:b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aus </a:t>
                </a:r>
                <a:r>
                  <a:rPr kumimoji="0" lang="de-DE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einem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Stimmzettelumschlag</a:t>
                </a:r>
              </a:p>
            </p:txBody>
          </p:sp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60" y="2153629"/>
                <a:ext cx="2413383" cy="1909548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000">
                <a:off x="6192574" y="3618398"/>
                <a:ext cx="2515482" cy="2129725"/>
              </a:xfrm>
              <a:prstGeom prst="rect">
                <a:avLst/>
              </a:prstGeom>
            </p:spPr>
          </p:pic>
        </p:grp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">
              <a:off x="3468456" y="4221189"/>
              <a:ext cx="2514315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Briefwahlvorstand – </a:t>
            </a:r>
            <a:r>
              <a:rPr lang="de-DE" sz="1800" dirty="0" smtClean="0"/>
              <a:t>Vorbereitende Tätigkeiten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Bildung durch die </a:t>
            </a:r>
            <a:r>
              <a:rPr lang="de-DE" dirty="0" smtClean="0"/>
              <a:t>Stadt</a:t>
            </a:r>
            <a:endParaRPr lang="de-DE" dirty="0"/>
          </a:p>
          <a:p>
            <a:r>
              <a:rPr lang="de-DE" dirty="0" smtClean="0"/>
              <a:t>Kontaktaufnahme den </a:t>
            </a:r>
            <a:r>
              <a:rPr lang="de-DE" dirty="0"/>
              <a:t>Briefwahlvorsteher</a:t>
            </a:r>
          </a:p>
          <a:p>
            <a:pPr lvl="1"/>
            <a:r>
              <a:rPr lang="de-DE" dirty="0">
                <a:sym typeface="Wingdings" pitchFamily="2" charset="2"/>
              </a:rPr>
              <a:t>Ggf. vorherige telefonische Absprache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mit den Briefwahlvorstandsmitgliedern zur </a:t>
            </a:r>
            <a:r>
              <a:rPr lang="de-DE" dirty="0" smtClean="0">
                <a:sym typeface="Wingdings" pitchFamily="2" charset="2"/>
              </a:rPr>
              <a:t>Anwesenheit</a:t>
            </a:r>
            <a:endParaRPr lang="de-DE" dirty="0">
              <a:sym typeface="Wingdings" pitchFamily="2" charset="2"/>
            </a:endParaRPr>
          </a:p>
          <a:p>
            <a:r>
              <a:rPr lang="de-DE" altLang="de-DE" dirty="0">
                <a:sym typeface="Wingdings" panose="05000000000000000000" pitchFamily="2" charset="2"/>
              </a:rPr>
              <a:t>Organisation im Auszählungsraum </a:t>
            </a:r>
          </a:p>
          <a:p>
            <a:r>
              <a:rPr lang="de-DE" altLang="de-DE" dirty="0"/>
              <a:t>Gesetzlich vorgeschriebene Aushänge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Wahlbekanntmachung</a:t>
            </a:r>
          </a:p>
          <a:p>
            <a:pPr marL="457200" lvl="1" indent="0"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92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Bürgermeister </a:t>
            </a:r>
            <a:r>
              <a:rPr lang="de-DE" sz="1600" dirty="0"/>
              <a:t>bzw. Landrätin / Landrat</a:t>
            </a:r>
            <a:r>
              <a:rPr lang="de-DE" sz="1600" dirty="0">
                <a:solidFill>
                  <a:prstClr val="white"/>
                </a:solidFill>
              </a:rPr>
              <a:t/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/>
              <a:t>Behandlung der ungekennzeichneten Stimmzettel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Prüfung der nicht gekennzeichneten Stimmzettel des Stapels b)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Jeweils ansagen, dass die Stimmvergabe ungültig ist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899592" y="1844824"/>
            <a:ext cx="5760640" cy="1062779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 zusätzlich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Stimmzettelumschläge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mit Vermerk „Stimmzettel (O)BGM bzw. LR fehlt“</a:t>
            </a:r>
          </a:p>
        </p:txBody>
      </p:sp>
    </p:spTree>
    <p:extLst>
      <p:ext uri="{BB962C8B-B14F-4D97-AF65-F5344CB8AC3E}">
        <p14:creationId xmlns:p14="http://schemas.microsoft.com/office/powerpoint/2010/main" val="39101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über Stimmzettel mit Anlass zu Bedenken</a:t>
            </a:r>
            <a:br>
              <a:rPr lang="de-DE" dirty="0"/>
            </a:br>
            <a:r>
              <a:rPr lang="de-DE" dirty="0"/>
              <a:t>des Stapels c)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Anlass zu Bedenken bedeutet:</a:t>
            </a:r>
            <a:br>
              <a:rPr lang="de-DE" dirty="0"/>
            </a:br>
            <a:r>
              <a:rPr lang="de-DE" dirty="0"/>
              <a:t>Stimmzettel weder zweifelsfrei gültig noch leer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899592" y="2060848"/>
            <a:ext cx="6120000" cy="1656000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 zusätzlich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Stimmzettelumschläge mit Anlass zu Bedenken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mehrere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Stimmzettel der entsprechenden Wahl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aus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einem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Stimmzettelumschlag</a:t>
            </a:r>
          </a:p>
        </p:txBody>
      </p:sp>
    </p:spTree>
    <p:extLst>
      <p:ext uri="{BB962C8B-B14F-4D97-AF65-F5344CB8AC3E}">
        <p14:creationId xmlns:p14="http://schemas.microsoft.com/office/powerpoint/2010/main" val="19773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in jedem Einzelfall</a:t>
            </a:r>
          </a:p>
          <a:p>
            <a:r>
              <a:rPr lang="de-DE" dirty="0"/>
              <a:t>Beschlussvermerk auf Rückseite des Stimmzettels anbringen</a:t>
            </a:r>
          </a:p>
          <a:p>
            <a:pPr lvl="1"/>
            <a:r>
              <a:rPr lang="de-DE" dirty="0">
                <a:sym typeface="Wingdings" pitchFamily="2" charset="2"/>
              </a:rPr>
              <a:t>Begründung für die „Gültigkeit“ bzw. „Ungültigkeit“</a:t>
            </a:r>
          </a:p>
          <a:p>
            <a:pPr lvl="1"/>
            <a:r>
              <a:rPr lang="de-DE" dirty="0">
                <a:sym typeface="Wingdings" pitchFamily="2" charset="2"/>
              </a:rPr>
              <a:t>Bei Gültigkeit: für welchen Wahlvorschlag?</a:t>
            </a:r>
          </a:p>
          <a:p>
            <a:pPr lvl="1"/>
            <a:r>
              <a:rPr lang="de-DE" dirty="0">
                <a:sym typeface="Wingdings" pitchFamily="2" charset="2"/>
              </a:rPr>
              <a:t>Fortlaufende Nummerierung</a:t>
            </a:r>
          </a:p>
          <a:p>
            <a:pPr lvl="1"/>
            <a:r>
              <a:rPr lang="de-DE" dirty="0">
                <a:sym typeface="Wingdings" pitchFamily="2" charset="2"/>
              </a:rPr>
              <a:t>Unterschrift Wahlvorsteherin oder Wahlvorsteher</a:t>
            </a:r>
          </a:p>
        </p:txBody>
      </p:sp>
    </p:spTree>
    <p:extLst>
      <p:ext uri="{BB962C8B-B14F-4D97-AF65-F5344CB8AC3E}">
        <p14:creationId xmlns:p14="http://schemas.microsoft.com/office/powerpoint/2010/main" val="7112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(3)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Beschlussaufkleber für Stimmzettel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000" y="1773296"/>
            <a:ext cx="6135711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(4)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der insgesamt beschlussmäßig behandelten</a:t>
            </a:r>
            <a:br>
              <a:rPr lang="de-DE" dirty="0"/>
            </a:br>
            <a:r>
              <a:rPr lang="de-DE" dirty="0"/>
              <a:t>Stimmzettel des Stapels c)</a:t>
            </a:r>
          </a:p>
          <a:p>
            <a:r>
              <a:rPr lang="de-DE" dirty="0"/>
              <a:t>Summe in die Niederschrift bei Nr. 3.6.1 eintragen 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Beschlussmäßig behandelte </a:t>
            </a:r>
            <a:r>
              <a:rPr lang="de-DE" dirty="0"/>
              <a:t>Stimmzettel </a:t>
            </a:r>
            <a:br>
              <a:rPr lang="de-DE" dirty="0"/>
            </a:br>
            <a:r>
              <a:rPr lang="de-DE" dirty="0"/>
              <a:t>als Anlage zur Niederschrift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885900" y="2492896"/>
            <a:ext cx="3254052" cy="460003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Nr. 3.5.1</a:t>
            </a:r>
          </a:p>
        </p:txBody>
      </p:sp>
    </p:spTree>
    <p:extLst>
      <p:ext uri="{BB962C8B-B14F-4D97-AF65-F5344CB8AC3E}">
        <p14:creationId xmlns:p14="http://schemas.microsoft.com/office/powerpoint/2010/main" val="41711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(5)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Gesonderte</a:t>
            </a:r>
            <a:r>
              <a:rPr lang="de-DE" dirty="0"/>
              <a:t> Zuordnung der beschlussmäßig behandelten Stimmzettel des Stapels c) entsprechend der Beschlusslage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72A470D-6D8A-4D13-9419-8C92E3E849EE}"/>
              </a:ext>
            </a:extLst>
          </p:cNvPr>
          <p:cNvGrpSpPr/>
          <p:nvPr/>
        </p:nvGrpSpPr>
        <p:grpSpPr>
          <a:xfrm>
            <a:off x="872849" y="2057359"/>
            <a:ext cx="7940128" cy="4076730"/>
            <a:chOff x="872849" y="2057359"/>
            <a:chExt cx="7940128" cy="4076730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2722A642-FAA9-4A6F-9012-63BBD51F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7210" y="4759089"/>
              <a:ext cx="1728000" cy="1367249"/>
            </a:xfrm>
            <a:prstGeom prst="rect">
              <a:avLst/>
            </a:prstGeom>
          </p:spPr>
        </p:pic>
        <p:sp>
          <p:nvSpPr>
            <p:cNvPr id="58" name="Text Box 86">
              <a:extLst>
                <a:ext uri="{FF2B5EF4-FFF2-40B4-BE49-F238E27FC236}">
                  <a16:creationId xmlns:a16="http://schemas.microsoft.com/office/drawing/2014/main" id="{14354D32-6FC7-45E7-8B9E-D141F2694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14" y="4446404"/>
              <a:ext cx="18002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Wahlvorschlag 3</a:t>
              </a:r>
            </a:p>
          </p:txBody>
        </p:sp>
        <p:sp>
          <p:nvSpPr>
            <p:cNvPr id="59" name="Text Box 86">
              <a:extLst>
                <a:ext uri="{FF2B5EF4-FFF2-40B4-BE49-F238E27FC236}">
                  <a16:creationId xmlns:a16="http://schemas.microsoft.com/office/drawing/2014/main" id="{DBC5281D-449A-4D72-834E-DBA558FC4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025" y="4446403"/>
              <a:ext cx="180019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Wahlvorschlag 2</a:t>
              </a: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C500C836-8ACD-444A-959A-BCB804EA3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1774" y="4766178"/>
              <a:ext cx="1728000" cy="1367249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D3AB4D28-7D86-4A94-9EEE-9614152E1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6832" y="4766841"/>
              <a:ext cx="1728000" cy="1367248"/>
            </a:xfrm>
            <a:prstGeom prst="rect">
              <a:avLst/>
            </a:prstGeom>
          </p:spPr>
        </p:pic>
        <p:sp>
          <p:nvSpPr>
            <p:cNvPr id="62" name="Text Box 86">
              <a:extLst>
                <a:ext uri="{FF2B5EF4-FFF2-40B4-BE49-F238E27FC236}">
                  <a16:creationId xmlns:a16="http://schemas.microsoft.com/office/drawing/2014/main" id="{603AFD38-B5F8-4812-9477-94CBFC950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983" y="4446404"/>
              <a:ext cx="18002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Wahlvorschlag 1</a:t>
              </a: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568BFCAF-4653-4117-988C-7C3ACE8CE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2849" y="2057359"/>
              <a:ext cx="1800000" cy="1424218"/>
            </a:xfrm>
            <a:prstGeom prst="rect">
              <a:avLst/>
            </a:prstGeom>
          </p:spPr>
        </p:pic>
        <p:grpSp>
          <p:nvGrpSpPr>
            <p:cNvPr id="64" name="Group 79">
              <a:extLst>
                <a:ext uri="{FF2B5EF4-FFF2-40B4-BE49-F238E27FC236}">
                  <a16:creationId xmlns:a16="http://schemas.microsoft.com/office/drawing/2014/main" id="{2C85D4FD-4FB7-4790-97FF-F65D969BC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1147" y="5764873"/>
              <a:ext cx="1101794" cy="256916"/>
              <a:chOff x="3186" y="2543"/>
              <a:chExt cx="907" cy="181"/>
            </a:xfrm>
          </p:grpSpPr>
          <p:sp>
            <p:nvSpPr>
              <p:cNvPr id="74" name="AutoShape 80">
                <a:extLst>
                  <a:ext uri="{FF2B5EF4-FFF2-40B4-BE49-F238E27FC236}">
                    <a16:creationId xmlns:a16="http://schemas.microsoft.com/office/drawing/2014/main" id="{42E09CB6-C43F-4DE4-BE4E-28726F17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AutoShape 81">
                <a:extLst>
                  <a:ext uri="{FF2B5EF4-FFF2-40B4-BE49-F238E27FC236}">
                    <a16:creationId xmlns:a16="http://schemas.microsoft.com/office/drawing/2014/main" id="{AAD4813B-3C8E-4C8D-B815-742CF73AE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AutoShape 82">
                <a:extLst>
                  <a:ext uri="{FF2B5EF4-FFF2-40B4-BE49-F238E27FC236}">
                    <a16:creationId xmlns:a16="http://schemas.microsoft.com/office/drawing/2014/main" id="{5DEA022B-C1C2-481C-8D80-D4423B028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Text Box 194">
              <a:extLst>
                <a:ext uri="{FF2B5EF4-FFF2-40B4-BE49-F238E27FC236}">
                  <a16:creationId xmlns:a16="http://schemas.microsoft.com/office/drawing/2014/main" id="{E74A822A-F395-406A-BEC3-1B5131F0E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515" y="2339588"/>
              <a:ext cx="368153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Beschluss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„ungültig“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gesonderte Zuordnung zu: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Text Box 194">
              <a:extLst>
                <a:ext uri="{FF2B5EF4-FFF2-40B4-BE49-F238E27FC236}">
                  <a16:creationId xmlns:a16="http://schemas.microsoft.com/office/drawing/2014/main" id="{A3A5D91D-EB41-43B5-B361-EFDA0D71E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91" y="3645024"/>
              <a:ext cx="506253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Beschluss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„gültig“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gesonderte Zuordnung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82775" algn="l"/>
                  <a:tab pos="3675063" algn="l"/>
                </a:tabLst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zu:	zu:	zu: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DBDC25E6-C791-4886-88C3-E2712FDE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84977" y="3168127"/>
              <a:ext cx="1728000" cy="1367249"/>
            </a:xfrm>
            <a:prstGeom prst="rect">
              <a:avLst/>
            </a:prstGeom>
          </p:spPr>
        </p:pic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B27EAB19-D3A8-467C-BC54-1689301223F7}"/>
                </a:ext>
              </a:extLst>
            </p:cNvPr>
            <p:cNvCxnSpPr/>
            <p:nvPr/>
          </p:nvCxnSpPr>
          <p:spPr>
            <a:xfrm>
              <a:off x="241161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6A3A908F-45A4-4CAE-BA30-0F39A4379C01}"/>
                </a:ext>
              </a:extLst>
            </p:cNvPr>
            <p:cNvCxnSpPr/>
            <p:nvPr/>
          </p:nvCxnSpPr>
          <p:spPr>
            <a:xfrm>
              <a:off x="4185671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4F3868A6-E415-4C55-994C-52998D16C56D}"/>
                </a:ext>
              </a:extLst>
            </p:cNvPr>
            <p:cNvCxnSpPr/>
            <p:nvPr/>
          </p:nvCxnSpPr>
          <p:spPr>
            <a:xfrm>
              <a:off x="596717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Gerade Verbindung 78">
              <a:extLst>
                <a:ext uri="{FF2B5EF4-FFF2-40B4-BE49-F238E27FC236}">
                  <a16:creationId xmlns:a16="http://schemas.microsoft.com/office/drawing/2014/main" id="{6EE7A200-2C03-4572-BAE0-E4D5B20A502A}"/>
                </a:ext>
              </a:extLst>
            </p:cNvPr>
            <p:cNvCxnSpPr/>
            <p:nvPr/>
          </p:nvCxnSpPr>
          <p:spPr>
            <a:xfrm>
              <a:off x="1763687" y="4095142"/>
              <a:ext cx="4222800" cy="8526"/>
            </a:xfrm>
            <a:prstGeom prst="line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A92A180C-C1CD-4F4A-8294-B799956558E1}"/>
                </a:ext>
              </a:extLst>
            </p:cNvPr>
            <p:cNvCxnSpPr/>
            <p:nvPr/>
          </p:nvCxnSpPr>
          <p:spPr>
            <a:xfrm>
              <a:off x="1778636" y="3760530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Freihandform 123">
              <a:extLst>
                <a:ext uri="{FF2B5EF4-FFF2-40B4-BE49-F238E27FC236}">
                  <a16:creationId xmlns:a16="http://schemas.microsoft.com/office/drawing/2014/main" id="{50732225-66EB-4B51-8A19-AB9D86A373B9}"/>
                </a:ext>
              </a:extLst>
            </p:cNvPr>
            <p:cNvSpPr/>
            <p:nvPr/>
          </p:nvSpPr>
          <p:spPr>
            <a:xfrm>
              <a:off x="2875930" y="2743200"/>
              <a:ext cx="5062533" cy="331596"/>
            </a:xfrm>
            <a:custGeom>
              <a:avLst/>
              <a:gdLst>
                <a:gd name="connsiteX0" fmla="*/ 0 w 3245618"/>
                <a:gd name="connsiteY0" fmla="*/ 0 h 331596"/>
                <a:gd name="connsiteX1" fmla="*/ 3245618 w 3245618"/>
                <a:gd name="connsiteY1" fmla="*/ 0 h 331596"/>
                <a:gd name="connsiteX2" fmla="*/ 3245618 w 3245618"/>
                <a:gd name="connsiteY2" fmla="*/ 331596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5618" h="331596">
                  <a:moveTo>
                    <a:pt x="0" y="0"/>
                  </a:moveTo>
                  <a:lnTo>
                    <a:pt x="3245618" y="0"/>
                  </a:lnTo>
                  <a:lnTo>
                    <a:pt x="3245618" y="331596"/>
                  </a:lnTo>
                </a:path>
              </a:pathLst>
            </a:cu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9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Ungültige Stimmzettel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des Stapels b)</a:t>
            </a:r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Nicht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ungültig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  <a:p>
            <a:r>
              <a:rPr lang="de-DE" dirty="0">
                <a:sym typeface="Wingdings" pitchFamily="2" charset="2"/>
              </a:rPr>
              <a:t>Eintrag der Zahlen in die Niederschrift und Summenbildung</a:t>
            </a: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bei Nr. 3.7 </a:t>
            </a:r>
          </a:p>
          <a:p>
            <a:endParaRPr lang="de-DE" dirty="0">
              <a:sym typeface="Wingdings" pitchFamily="2" charset="2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303063" y="2204864"/>
            <a:ext cx="4709097" cy="1080120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 zusätzlich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Stimmzettelumschläge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mit Vermerk „Stimmzettel (O)BGM bzw. LR fehlt“</a:t>
            </a: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195736" y="4679937"/>
            <a:ext cx="3132000" cy="460003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Nr. 3.6</a:t>
            </a:r>
          </a:p>
        </p:txBody>
      </p:sp>
    </p:spTree>
    <p:extLst>
      <p:ext uri="{BB962C8B-B14F-4D97-AF65-F5344CB8AC3E}">
        <p14:creationId xmlns:p14="http://schemas.microsoft.com/office/powerpoint/2010/main" val="7801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</a:t>
            </a:r>
            <a:r>
              <a:rPr lang="de-DE" sz="1600" dirty="0" smtClean="0">
                <a:solidFill>
                  <a:prstClr val="white"/>
                </a:solidFill>
              </a:rPr>
              <a:t>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des Stapels a) je Wahlvorschlag</a:t>
            </a:r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(geordnet nach sich bewerbenden Personen)</a:t>
            </a:r>
          </a:p>
          <a:p>
            <a:pPr lvl="1"/>
            <a:r>
              <a:rPr lang="de-DE" dirty="0">
                <a:sym typeface="Wingdings" pitchFamily="2" charset="2"/>
              </a:rPr>
              <a:t>Durch Beschluss für gültig erklärte Stimmzettel,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  <a:p>
            <a:r>
              <a:rPr lang="de-DE" dirty="0">
                <a:sym typeface="Wingdings" pitchFamily="2" charset="2"/>
              </a:rPr>
              <a:t>Eintrag der Zahlen in die Niederschrift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bei Kennbuchstaben D 01, D 02 usw.</a:t>
            </a: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bei Nr. 4.3 </a:t>
            </a:r>
          </a:p>
          <a:p>
            <a:endParaRPr lang="de-DE" dirty="0">
              <a:sym typeface="Wingdings" pitchFamily="2" charset="2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195736" y="3970560"/>
            <a:ext cx="3132000" cy="460003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Nr. 4.2</a:t>
            </a:r>
          </a:p>
        </p:txBody>
      </p:sp>
    </p:spTree>
    <p:extLst>
      <p:ext uri="{BB962C8B-B14F-4D97-AF65-F5344CB8AC3E}">
        <p14:creationId xmlns:p14="http://schemas.microsoft.com/office/powerpoint/2010/main" val="42529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Abschluss der Ergebnisfeststellung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Feststellung des Abstimmungsergebnisses und Verkündung</a:t>
            </a:r>
          </a:p>
          <a:p>
            <a:r>
              <a:rPr lang="de-DE" dirty="0"/>
              <a:t>Durchgabe der Schnellmeldung auf jeweiligem Vordruck V3</a:t>
            </a:r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sz="800" dirty="0" smtClean="0"/>
          </a:p>
          <a:p>
            <a:pPr marL="914400" lvl="2" indent="0">
              <a:buNone/>
            </a:pPr>
            <a:r>
              <a:rPr lang="de-DE" dirty="0" smtClean="0"/>
              <a:t> </a:t>
            </a:r>
            <a:r>
              <a:rPr lang="de-DE" dirty="0">
                <a:sym typeface="Wingdings" panose="05000000000000000000" pitchFamily="2" charset="2"/>
              </a:rPr>
              <a:t> 08638 959 </a:t>
            </a:r>
            <a:r>
              <a:rPr lang="de-DE" dirty="0" smtClean="0">
                <a:sym typeface="Wingdings" panose="05000000000000000000" pitchFamily="2" charset="2"/>
              </a:rPr>
              <a:t>106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Unterschriften aller </a:t>
            </a:r>
            <a:r>
              <a:rPr lang="de-DE" dirty="0" smtClean="0"/>
              <a:t>Wahlvorstandsmitglieder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Ordnen </a:t>
            </a:r>
            <a:r>
              <a:rPr lang="de-DE" dirty="0"/>
              <a:t>und Verpacken der </a:t>
            </a:r>
            <a:r>
              <a:rPr lang="de-DE" dirty="0" smtClean="0"/>
              <a:t>Wahlunterlagen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Übergabe </a:t>
            </a:r>
            <a:r>
              <a:rPr lang="de-DE" dirty="0"/>
              <a:t>der Wahlunterlagen </a:t>
            </a:r>
            <a:r>
              <a:rPr lang="de-DE" dirty="0" smtClean="0"/>
              <a:t>(</a:t>
            </a:r>
            <a:r>
              <a:rPr lang="de-DE" dirty="0"/>
              <a:t>insbesondere Niederschrift mit Anlagen)</a:t>
            </a:r>
          </a:p>
          <a:p>
            <a:pPr>
              <a:spcAft>
                <a:spcPts val="600"/>
              </a:spcAft>
            </a:pPr>
            <a:r>
              <a:rPr lang="de-DE" dirty="0"/>
              <a:t>Beginn der Ergebnisermittlung</a:t>
            </a:r>
            <a:br>
              <a:rPr lang="de-DE" dirty="0"/>
            </a:br>
            <a:r>
              <a:rPr lang="de-DE" dirty="0"/>
              <a:t>der </a:t>
            </a:r>
            <a:r>
              <a:rPr lang="de-DE" dirty="0" smtClean="0"/>
              <a:t>Stadtratswahl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/>
              <a:t>im Anschluss daran der Kreistagswahl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885900" y="2204864"/>
            <a:ext cx="3974132" cy="460003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Vordruck V3a</a:t>
            </a:r>
          </a:p>
        </p:txBody>
      </p:sp>
    </p:spTree>
    <p:extLst>
      <p:ext uri="{BB962C8B-B14F-4D97-AF65-F5344CB8AC3E}">
        <p14:creationId xmlns:p14="http://schemas.microsoft.com/office/powerpoint/2010/main" val="9305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Zählung der 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r>
              <a:rPr lang="de-DE" dirty="0"/>
              <a:t>Zählung der Stimmzettel</a:t>
            </a:r>
          </a:p>
          <a:p>
            <a:r>
              <a:rPr lang="de-DE" dirty="0"/>
              <a:t>Eintrag der Anzahl in Nr. 3.3.2 der </a:t>
            </a:r>
            <a:r>
              <a:rPr lang="de-DE" dirty="0" smtClean="0"/>
              <a:t>Niederschrift</a:t>
            </a:r>
            <a:endParaRPr lang="de-DE" dirty="0"/>
          </a:p>
          <a:p>
            <a:pPr>
              <a:spcBef>
                <a:spcPts val="2400"/>
              </a:spcBef>
            </a:pPr>
            <a:r>
              <a:rPr lang="de-DE" dirty="0"/>
              <a:t>K</a:t>
            </a:r>
            <a:r>
              <a:rPr lang="de-DE" dirty="0" smtClean="0"/>
              <a:t>ontrolle </a:t>
            </a:r>
            <a:r>
              <a:rPr lang="de-DE" dirty="0"/>
              <a:t>unter Nr. 3.3.3:</a:t>
            </a:r>
            <a:br>
              <a:rPr lang="de-DE" dirty="0"/>
            </a:br>
            <a:r>
              <a:rPr lang="de-DE" dirty="0"/>
              <a:t>Zahl der Stimmzettel E unter Nr. 3.3.2 </a:t>
            </a:r>
            <a:br>
              <a:rPr lang="de-DE" dirty="0"/>
            </a:br>
            <a:r>
              <a:rPr lang="de-DE" dirty="0"/>
              <a:t>= Anzahl der „Wählerinnen und Wähler zusammen“ B </a:t>
            </a:r>
            <a:br>
              <a:rPr lang="de-DE" dirty="0"/>
            </a:br>
            <a:r>
              <a:rPr lang="de-DE" dirty="0"/>
              <a:t>unter Nr. 3.3.1</a:t>
            </a:r>
          </a:p>
          <a:p>
            <a:pPr>
              <a:spcBef>
                <a:spcPts val="1800"/>
              </a:spcBef>
            </a:pPr>
            <a:r>
              <a:rPr lang="de-DE" dirty="0"/>
              <a:t>Abweichungen?</a:t>
            </a:r>
          </a:p>
        </p:txBody>
      </p:sp>
    </p:spTree>
    <p:extLst>
      <p:ext uri="{BB962C8B-B14F-4D97-AF65-F5344CB8AC3E}">
        <p14:creationId xmlns:p14="http://schemas.microsoft.com/office/powerpoint/2010/main" val="22116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Briefwahlvorstand – Anwesenheit und Beschlussfähigkeit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23957" cy="4824536"/>
          </a:xfrm>
        </p:spPr>
        <p:txBody>
          <a:bodyPr/>
          <a:lstStyle/>
          <a:p>
            <a:r>
              <a:rPr lang="de-DE" dirty="0">
                <a:sym typeface="Wingdings" pitchFamily="2" charset="2"/>
              </a:rPr>
              <a:t>Bis 18:00 Uhr: mindestens 3 Mitglieder</a:t>
            </a:r>
          </a:p>
          <a:p>
            <a:r>
              <a:rPr lang="de-DE" dirty="0">
                <a:sym typeface="Wingdings" pitchFamily="2" charset="2"/>
              </a:rPr>
              <a:t>Ab 18:00 Uhr: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grundsätzlich alle, mindestens 3 Mitglieder</a:t>
            </a:r>
          </a:p>
          <a:p>
            <a:r>
              <a:rPr lang="de-DE" dirty="0">
                <a:sym typeface="Wingdings" pitchFamily="2" charset="2"/>
              </a:rPr>
              <a:t>Ständig: </a:t>
            </a:r>
            <a:r>
              <a:rPr lang="de-DE" dirty="0" smtClean="0">
                <a:sym typeface="Wingdings" pitchFamily="2" charset="2"/>
              </a:rPr>
              <a:t>Briefwahlvorsteher </a:t>
            </a:r>
            <a:r>
              <a:rPr lang="de-DE" dirty="0">
                <a:sym typeface="Wingdings" pitchFamily="2" charset="2"/>
              </a:rPr>
              <a:t>sowie </a:t>
            </a:r>
            <a:r>
              <a:rPr lang="de-DE" dirty="0" smtClean="0">
                <a:sym typeface="Wingdings" pitchFamily="2" charset="2"/>
              </a:rPr>
              <a:t>Schriftführer </a:t>
            </a:r>
            <a:r>
              <a:rPr lang="de-DE" dirty="0">
                <a:sym typeface="Wingdings" pitchFamily="2" charset="2"/>
              </a:rPr>
              <a:t>oder deren Stellvertretungen</a:t>
            </a:r>
          </a:p>
          <a:p>
            <a:r>
              <a:rPr lang="de-DE" dirty="0">
                <a:sym typeface="Wingdings" pitchFamily="2" charset="2"/>
              </a:rPr>
              <a:t>Öffentliche Beschlussfassung durch Stimmenmehrheit,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bei Stimmengleichheit entscheidet </a:t>
            </a:r>
            <a:r>
              <a:rPr lang="de-DE" dirty="0" smtClean="0">
                <a:sym typeface="Wingdings" pitchFamily="2" charset="2"/>
              </a:rPr>
              <a:t>der </a:t>
            </a:r>
            <a:r>
              <a:rPr lang="de-DE" dirty="0">
                <a:sym typeface="Wingdings" pitchFamily="2" charset="2"/>
              </a:rPr>
              <a:t>Briefwahlvorsteher</a:t>
            </a:r>
          </a:p>
          <a:p>
            <a:r>
              <a:rPr lang="de-DE" dirty="0">
                <a:sym typeface="Wingdings" pitchFamily="2" charset="2"/>
              </a:rPr>
              <a:t>Bei Unterschreitung der Mindestzahl: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Ersatzanforderung bei der </a:t>
            </a:r>
            <a:r>
              <a:rPr lang="de-DE" dirty="0" smtClean="0">
                <a:sym typeface="Wingdings" pitchFamily="2" charset="2"/>
              </a:rPr>
              <a:t>Stadt</a:t>
            </a:r>
            <a:endParaRPr lang="de-DE" dirty="0"/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2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r>
              <a:rPr lang="de-DE" dirty="0"/>
              <a:t>Stapel a)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gültige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Stimmzettel,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auf denen </a:t>
            </a:r>
            <a:r>
              <a:rPr lang="de-DE" u="sng" dirty="0">
                <a:sym typeface="Wingdings" pitchFamily="2" charset="2"/>
              </a:rPr>
              <a:t>ein</a:t>
            </a:r>
            <a:r>
              <a:rPr lang="de-DE" dirty="0">
                <a:sym typeface="Wingdings" pitchFamily="2" charset="2"/>
              </a:rPr>
              <a:t> Wahlvorschlag </a:t>
            </a:r>
            <a:r>
              <a:rPr lang="de-DE" u="sng" dirty="0">
                <a:sym typeface="Wingdings" pitchFamily="2" charset="2"/>
              </a:rPr>
              <a:t>unverändert</a:t>
            </a:r>
            <a:r>
              <a:rPr lang="de-DE" dirty="0">
                <a:sym typeface="Wingdings" pitchFamily="2" charset="2"/>
              </a:rPr>
              <a:t> gekennzeichnet wurde, geordnet nach Wahlvorschlägen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2" y="2961208"/>
            <a:ext cx="261843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b)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gültige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Stimmzettel, die </a:t>
            </a:r>
            <a:r>
              <a:rPr lang="de-DE" u="sng" dirty="0">
                <a:sym typeface="Wingdings" pitchFamily="2" charset="2"/>
              </a:rPr>
              <a:t>innerhalb eines </a:t>
            </a:r>
            <a:r>
              <a:rPr lang="de-DE" dirty="0">
                <a:sym typeface="Wingdings" pitchFamily="2" charset="2"/>
              </a:rPr>
              <a:t>Wahlvorschlags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geordnet nach Wahlvorschlägen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791" y="2961208"/>
            <a:ext cx="2618435" cy="2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(3)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c)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gültige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Stimmzettel, auf denen </a:t>
            </a:r>
            <a:r>
              <a:rPr lang="de-DE" u="sng" dirty="0">
                <a:sym typeface="Wingdings" pitchFamily="2" charset="2"/>
              </a:rPr>
              <a:t>verschiedene</a:t>
            </a:r>
            <a:r>
              <a:rPr lang="de-DE" dirty="0">
                <a:sym typeface="Wingdings" pitchFamily="2" charset="2"/>
              </a:rPr>
              <a:t> Wahlvorschläge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797" y="2961209"/>
            <a:ext cx="2618434" cy="2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(4)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Stapel d)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Nicht gekennzeichnete (= leer abgegebene) Stimmzettel</a:t>
            </a:r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85411" y="2171894"/>
            <a:ext cx="7370965" cy="3556836"/>
            <a:chOff x="585411" y="2200493"/>
            <a:chExt cx="7370965" cy="3556836"/>
          </a:xfrm>
        </p:grpSpPr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3456456" y="2492896"/>
              <a:ext cx="4499920" cy="1080120"/>
            </a:xfrm>
            <a:prstGeom prst="roundRect">
              <a:avLst>
                <a:gd name="adj" fmla="val 6379"/>
              </a:avLst>
            </a:prstGeom>
            <a:solidFill>
              <a:srgbClr val="5858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 </a:t>
              </a:r>
              <a:r>
                <a:rPr kumimoji="0" lang="de-DE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Bei Briefwahl zusätzlich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Stimmzettelumschläge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mit Vermerk „Stimmzettel GR/SR bzw. KT fehlt“</a:t>
              </a: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411" y="2200493"/>
              <a:ext cx="2618435" cy="23400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">
              <a:off x="4763877" y="4028838"/>
              <a:ext cx="2515031" cy="1728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3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(5)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Stapel e)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Gekennzeichnete Stimmzettel mit Anlass zu Bedenken,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über die Beschluss zu fassen ist</a:t>
            </a:r>
          </a:p>
          <a:p>
            <a:pPr lvl="0"/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85411" y="2420888"/>
            <a:ext cx="8159041" cy="3643555"/>
            <a:chOff x="585411" y="2305633"/>
            <a:chExt cx="8159041" cy="3643555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585411" y="2305633"/>
              <a:ext cx="8159041" cy="3629162"/>
              <a:chOff x="585411" y="2118961"/>
              <a:chExt cx="8159041" cy="3629162"/>
            </a:xfrm>
          </p:grpSpPr>
          <p:sp>
            <p:nvSpPr>
              <p:cNvPr id="12" name="Rectangle 33"/>
              <p:cNvSpPr>
                <a:spLocks noChangeArrowheads="1"/>
              </p:cNvSpPr>
              <p:nvPr/>
            </p:nvSpPr>
            <p:spPr bwMode="auto">
              <a:xfrm>
                <a:off x="3456456" y="2118961"/>
                <a:ext cx="5287996" cy="1332000"/>
              </a:xfrm>
              <a:prstGeom prst="roundRect">
                <a:avLst>
                  <a:gd name="adj" fmla="val 6379"/>
                </a:avLst>
              </a:prstGeom>
              <a:solidFill>
                <a:srgbClr val="58585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/>
                  </a:rPr>
                  <a:t> </a:t>
                </a:r>
                <a:r>
                  <a:rPr kumimoji="0" lang="de-DE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Bei Briefwahl zusätzlich</a:t>
                </a:r>
                <a:r>
                  <a: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:</a:t>
                </a:r>
              </a:p>
              <a:p>
                <a:pPr marL="2857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Stimmzettelumschläge mit Anlass zu Bedenken</a:t>
                </a:r>
              </a:p>
              <a:p>
                <a:pPr marL="2857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mehrere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Stimmzettel der entsprechenden Wahl </a:t>
                </a:r>
                <a:b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</a:b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aus </a:t>
                </a:r>
                <a:r>
                  <a:rPr kumimoji="0" lang="de-DE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einem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Stimmzettelumschlag</a:t>
                </a:r>
              </a:p>
            </p:txBody>
          </p:sp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5411" y="2155225"/>
                <a:ext cx="2618435" cy="2340000"/>
              </a:xfrm>
              <a:prstGeom prst="rect">
                <a:avLst/>
              </a:prstGeom>
            </p:spPr>
          </p:pic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20000">
                <a:off x="6192574" y="3618399"/>
                <a:ext cx="2515481" cy="21297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000">
              <a:off x="3468456" y="4221189"/>
              <a:ext cx="2514315" cy="172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4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/>
              <a:t>Behandlung der ungekennzeichneten Stimmzettel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Bildung von </a:t>
            </a:r>
            <a:r>
              <a:rPr lang="de-DE" dirty="0"/>
              <a:t>Arbeitsgruppen (Team A und Team B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Eintrag in die Niederschrift</a:t>
            </a:r>
            <a:br>
              <a:rPr lang="de-DE" dirty="0"/>
            </a:br>
            <a:endParaRPr lang="de-DE" dirty="0" smtClean="0"/>
          </a:p>
          <a:p>
            <a:r>
              <a:rPr lang="de-DE" dirty="0" smtClean="0"/>
              <a:t>Prüfung </a:t>
            </a:r>
            <a:r>
              <a:rPr lang="de-DE" dirty="0"/>
              <a:t>der nicht gekennzeichneten Stimmzettel des Stapels d)</a:t>
            </a:r>
          </a:p>
          <a:p>
            <a:endParaRPr lang="de-DE" dirty="0"/>
          </a:p>
          <a:p>
            <a:endParaRPr lang="de-DE" dirty="0"/>
          </a:p>
          <a:p>
            <a:pPr>
              <a:spcBef>
                <a:spcPts val="2400"/>
              </a:spcBef>
            </a:pPr>
            <a:r>
              <a:rPr lang="de-DE" dirty="0"/>
              <a:t>Jeweils ansagen, dass die Stimmvergabe ungültig ist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899592" y="3175650"/>
            <a:ext cx="5760640" cy="1062779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 zusätzlich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Stimmzettelumschläge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mit Vermerk „Stimmzettel GR/SR bzw. KT fehlt“</a:t>
            </a:r>
          </a:p>
        </p:txBody>
      </p:sp>
    </p:spTree>
    <p:extLst>
      <p:ext uri="{BB962C8B-B14F-4D97-AF65-F5344CB8AC3E}">
        <p14:creationId xmlns:p14="http://schemas.microsoft.com/office/powerpoint/2010/main" val="42878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über Stimmzettel mit Anlass zu Bedenken </a:t>
            </a:r>
            <a:br>
              <a:rPr lang="de-DE" dirty="0"/>
            </a:br>
            <a:r>
              <a:rPr lang="de-DE" dirty="0"/>
              <a:t>des Stapels 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Anlass zu Bedenken bedeutet:</a:t>
            </a:r>
            <a:br>
              <a:rPr lang="de-DE" dirty="0"/>
            </a:br>
            <a:r>
              <a:rPr lang="de-DE" dirty="0"/>
              <a:t>Stimmzettel weder zweifelsfrei gültig noch leer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899592" y="2060848"/>
            <a:ext cx="7200800" cy="1656000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 zusätzlich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Stimmzettelumschläge mit Anlass zu Bedenken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mehrere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Stimmzettel der entsprechenden Wahl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aus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einem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Stimmzettelumschlag</a:t>
            </a:r>
          </a:p>
        </p:txBody>
      </p:sp>
    </p:spTree>
    <p:extLst>
      <p:ext uri="{BB962C8B-B14F-4D97-AF65-F5344CB8AC3E}">
        <p14:creationId xmlns:p14="http://schemas.microsoft.com/office/powerpoint/2010/main" val="10127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in jedem Einzelfall</a:t>
            </a:r>
          </a:p>
          <a:p>
            <a:r>
              <a:rPr lang="de-DE" dirty="0"/>
              <a:t>Beschlussvermerk auf Rückseite des Stimmzettels anbringen</a:t>
            </a:r>
          </a:p>
          <a:p>
            <a:pPr lvl="1"/>
            <a:r>
              <a:rPr lang="de-DE" dirty="0">
                <a:sym typeface="Wingdings" pitchFamily="2" charset="2"/>
              </a:rPr>
              <a:t>Begründung für die „(teilweise) Gültigkeit“ bzw. „Ungültigkeit“</a:t>
            </a:r>
          </a:p>
          <a:p>
            <a:pPr lvl="1"/>
            <a:r>
              <a:rPr lang="de-DE" dirty="0">
                <a:sym typeface="Wingdings" pitchFamily="2" charset="2"/>
              </a:rPr>
              <a:t>Bei (teilweiser) Gültigkeit: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Für welche sich bewerbende Person bzw. für welchen Wahlvorschlag?</a:t>
            </a:r>
          </a:p>
          <a:p>
            <a:pPr lvl="1"/>
            <a:r>
              <a:rPr lang="de-DE" dirty="0">
                <a:sym typeface="Wingdings" pitchFamily="2" charset="2"/>
              </a:rPr>
              <a:t>Fortlaufende Nummerierung</a:t>
            </a:r>
          </a:p>
          <a:p>
            <a:pPr lvl="1"/>
            <a:r>
              <a:rPr lang="de-DE" dirty="0">
                <a:sym typeface="Wingdings" pitchFamily="2" charset="2"/>
              </a:rPr>
              <a:t>Unterschrift Wahlvorsteherin oder Wahlvorsteher</a:t>
            </a:r>
          </a:p>
        </p:txBody>
      </p:sp>
    </p:spTree>
    <p:extLst>
      <p:ext uri="{BB962C8B-B14F-4D97-AF65-F5344CB8AC3E}">
        <p14:creationId xmlns:p14="http://schemas.microsoft.com/office/powerpoint/2010/main" val="15628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(3)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Beschlussaufkleber für Stimmzettel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001" y="1773296"/>
            <a:ext cx="6135711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(4)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der insgesamt beschlussmäßig behandelten</a:t>
            </a:r>
            <a:br>
              <a:rPr lang="de-DE" dirty="0"/>
            </a:br>
            <a:r>
              <a:rPr lang="de-DE" dirty="0"/>
              <a:t>Stimmzettel des Stapels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Summe in die Niederschrift eintragen bei Nr. 3.7.1 </a:t>
            </a:r>
            <a:br>
              <a:rPr lang="de-DE" dirty="0"/>
            </a:br>
            <a:r>
              <a:rPr lang="de-DE" sz="1100" dirty="0"/>
              <a:t/>
            </a:r>
            <a:br>
              <a:rPr lang="de-DE" sz="1100" dirty="0"/>
            </a:b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Beschlussmäßig behandelte </a:t>
            </a:r>
            <a:r>
              <a:rPr lang="de-DE" dirty="0"/>
              <a:t>Stimmzettel </a:t>
            </a:r>
            <a:br>
              <a:rPr lang="de-DE" dirty="0"/>
            </a:br>
            <a:r>
              <a:rPr lang="de-DE" dirty="0"/>
              <a:t>als Anlage zur Niederschrift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115616" y="2581002"/>
            <a:ext cx="3254052" cy="460003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Nr. 3.6.1</a:t>
            </a:r>
          </a:p>
        </p:txBody>
      </p:sp>
    </p:spTree>
    <p:extLst>
      <p:ext uri="{BB962C8B-B14F-4D97-AF65-F5344CB8AC3E}">
        <p14:creationId xmlns:p14="http://schemas.microsoft.com/office/powerpoint/2010/main" val="36812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6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Briefwahlvorstand – Beginn der Tätigkeit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Beginn der Tätigkeit</a:t>
            </a:r>
          </a:p>
          <a:p>
            <a:pPr lvl="1"/>
            <a:r>
              <a:rPr lang="de-DE" dirty="0">
                <a:sym typeface="Wingdings" pitchFamily="2" charset="2"/>
              </a:rPr>
              <a:t>Hinweis auf gesetzliche Pflichten: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„Unparteilichkeit und Verschwiegenheit“</a:t>
            </a:r>
          </a:p>
          <a:p>
            <a:pPr lvl="1"/>
            <a:r>
              <a:rPr lang="de-DE" dirty="0">
                <a:sym typeface="Wingdings" pitchFamily="2" charset="2"/>
              </a:rPr>
              <a:t>Prüfen, ob Briefwahlurne leer ist,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dann verschließen und bis 18:00 Uhr nicht mehr öffnen</a:t>
            </a:r>
          </a:p>
          <a:p>
            <a:r>
              <a:rPr lang="de-DE" dirty="0"/>
              <a:t>Öffentlichkeit der Ergebnisermittlung</a:t>
            </a:r>
          </a:p>
          <a:p>
            <a:pPr lvl="1"/>
            <a:r>
              <a:rPr lang="de-DE" dirty="0">
                <a:sym typeface="Wingdings" pitchFamily="2" charset="2"/>
              </a:rPr>
              <a:t>Zutritt für jedermann, auch Nichtwahlberechtigte</a:t>
            </a:r>
          </a:p>
          <a:p>
            <a:pPr lvl="1"/>
            <a:r>
              <a:rPr lang="de-DE" dirty="0">
                <a:sym typeface="Wingdings" pitchFamily="2" charset="2"/>
              </a:rPr>
              <a:t>Zutritt jederzeit, soweit ohne Störung möglich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6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(5)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Gesonderte</a:t>
            </a:r>
            <a:r>
              <a:rPr lang="de-DE" dirty="0"/>
              <a:t> Zuordnung der beschlussmäßig behandelten Stimmzettel des Stapels e) entsprechend der Beschlusslage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101B18A-A56D-49D3-8BB6-FE3978B0C288}"/>
              </a:ext>
            </a:extLst>
          </p:cNvPr>
          <p:cNvGrpSpPr/>
          <p:nvPr/>
        </p:nvGrpSpPr>
        <p:grpSpPr>
          <a:xfrm>
            <a:off x="899592" y="2060848"/>
            <a:ext cx="7893325" cy="4012107"/>
            <a:chOff x="899592" y="2060848"/>
            <a:chExt cx="7893325" cy="4012107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EC83EAB-D215-43BA-9752-A1B77FFA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7015" y="4553122"/>
              <a:ext cx="1692000" cy="151208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2A416CC-4D5D-41C7-B40C-07C75A9B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1660" y="4560211"/>
              <a:ext cx="1692000" cy="151208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C553AF2-CE01-4872-9062-6DFA08D1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6717" y="4560875"/>
              <a:ext cx="1692000" cy="151208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DCE1666-6B79-4CDB-9B59-9140FE987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92" y="2060848"/>
              <a:ext cx="1764000" cy="1576423"/>
            </a:xfrm>
            <a:prstGeom prst="rect">
              <a:avLst/>
            </a:prstGeom>
          </p:spPr>
        </p:pic>
        <p:sp>
          <p:nvSpPr>
            <p:cNvPr id="25" name="Text Box 194">
              <a:extLst>
                <a:ext uri="{FF2B5EF4-FFF2-40B4-BE49-F238E27FC236}">
                  <a16:creationId xmlns:a16="http://schemas.microsoft.com/office/drawing/2014/main" id="{5FD11D67-47C4-474C-9C33-CFBA5C4FA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610" y="2339588"/>
              <a:ext cx="410353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Beschluss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„insgesamt ungültig“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gesonderte Zuordnung zu: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Text Box 194">
              <a:extLst>
                <a:ext uri="{FF2B5EF4-FFF2-40B4-BE49-F238E27FC236}">
                  <a16:creationId xmlns:a16="http://schemas.microsoft.com/office/drawing/2014/main" id="{68017809-50B6-4636-AE1B-1669BA10D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91" y="3429000"/>
              <a:ext cx="5062533" cy="104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Beschluss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„(teilweise) gültig“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rPr>
                <a:t>                      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gesonderte Zuordnung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82775" algn="l"/>
                  <a:tab pos="3675063" algn="l"/>
                </a:tabLst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zu:	zu:	zu: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E2CBDDD-376C-4163-B34B-11C7C306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0917" y="3150020"/>
              <a:ext cx="1692000" cy="1512080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15B9E3FD-6157-4E15-94DF-3A460D87A82F}"/>
                </a:ext>
              </a:extLst>
            </p:cNvPr>
            <p:cNvCxnSpPr/>
            <p:nvPr/>
          </p:nvCxnSpPr>
          <p:spPr>
            <a:xfrm>
              <a:off x="241161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5BF0925C-9D35-434F-A6F7-AD078A2B05A8}"/>
                </a:ext>
              </a:extLst>
            </p:cNvPr>
            <p:cNvCxnSpPr/>
            <p:nvPr/>
          </p:nvCxnSpPr>
          <p:spPr>
            <a:xfrm>
              <a:off x="4185671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EDC3EAED-5363-4D09-9B9D-76D99C85511C}"/>
                </a:ext>
              </a:extLst>
            </p:cNvPr>
            <p:cNvCxnSpPr/>
            <p:nvPr/>
          </p:nvCxnSpPr>
          <p:spPr>
            <a:xfrm>
              <a:off x="596717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Gerade Verbindung 78">
              <a:extLst>
                <a:ext uri="{FF2B5EF4-FFF2-40B4-BE49-F238E27FC236}">
                  <a16:creationId xmlns:a16="http://schemas.microsoft.com/office/drawing/2014/main" id="{5C9FED4F-EEBB-4813-AC49-4C9214DB4BC0}"/>
                </a:ext>
              </a:extLst>
            </p:cNvPr>
            <p:cNvCxnSpPr/>
            <p:nvPr/>
          </p:nvCxnSpPr>
          <p:spPr>
            <a:xfrm>
              <a:off x="1763687" y="4095142"/>
              <a:ext cx="4222800" cy="8526"/>
            </a:xfrm>
            <a:prstGeom prst="line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9E74819D-D7B7-44AF-8E94-0DEED36A5B94}"/>
                </a:ext>
              </a:extLst>
            </p:cNvPr>
            <p:cNvCxnSpPr/>
            <p:nvPr/>
          </p:nvCxnSpPr>
          <p:spPr>
            <a:xfrm>
              <a:off x="1778636" y="3760530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Freihandform 123">
              <a:extLst>
                <a:ext uri="{FF2B5EF4-FFF2-40B4-BE49-F238E27FC236}">
                  <a16:creationId xmlns:a16="http://schemas.microsoft.com/office/drawing/2014/main" id="{A077328D-B14F-4A5B-AEB6-F31B20CF8CA3}"/>
                </a:ext>
              </a:extLst>
            </p:cNvPr>
            <p:cNvSpPr/>
            <p:nvPr/>
          </p:nvSpPr>
          <p:spPr>
            <a:xfrm>
              <a:off x="2875930" y="2743200"/>
              <a:ext cx="5062533" cy="331596"/>
            </a:xfrm>
            <a:custGeom>
              <a:avLst/>
              <a:gdLst>
                <a:gd name="connsiteX0" fmla="*/ 0 w 3245618"/>
                <a:gd name="connsiteY0" fmla="*/ 0 h 331596"/>
                <a:gd name="connsiteX1" fmla="*/ 3245618 w 3245618"/>
                <a:gd name="connsiteY1" fmla="*/ 0 h 331596"/>
                <a:gd name="connsiteX2" fmla="*/ 3245618 w 3245618"/>
                <a:gd name="connsiteY2" fmla="*/ 331596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5618" h="331596">
                  <a:moveTo>
                    <a:pt x="0" y="0"/>
                  </a:moveTo>
                  <a:lnTo>
                    <a:pt x="3245618" y="0"/>
                  </a:lnTo>
                  <a:lnTo>
                    <a:pt x="3245618" y="331596"/>
                  </a:lnTo>
                </a:path>
              </a:pathLst>
            </a:cu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1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Ungültige </a:t>
            </a:r>
            <a:r>
              <a:rPr lang="de-DE" sz="1600" dirty="0" smtClean="0">
                <a:solidFill>
                  <a:prstClr val="white"/>
                </a:solidFill>
              </a:rPr>
              <a:t>Stimmzette</a:t>
            </a:r>
            <a:r>
              <a:rPr lang="de-DE" sz="1600" dirty="0">
                <a:solidFill>
                  <a:prstClr val="white"/>
                </a:solidFill>
              </a:rPr>
              <a:t>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des Stapels d)</a:t>
            </a:r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Nicht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ungültig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  <a:p>
            <a:r>
              <a:rPr lang="de-DE" dirty="0">
                <a:sym typeface="Wingdings" pitchFamily="2" charset="2"/>
              </a:rPr>
              <a:t>Eintrag der Zahlen in die Niederschrift und Summenbildung</a:t>
            </a: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303063" y="2204864"/>
            <a:ext cx="4565081" cy="1080120"/>
          </a:xfrm>
          <a:prstGeom prst="roundRect">
            <a:avLst>
              <a:gd name="adj" fmla="val 6379"/>
            </a:avLst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 </a:t>
            </a: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Bei Briefwahl zusätzlich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Stimmzettelumschläge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mit Vermerk „Stimmzettel GR/SR bzw. KT fehlt“</a:t>
            </a:r>
          </a:p>
        </p:txBody>
      </p:sp>
    </p:spTree>
    <p:extLst>
      <p:ext uri="{BB962C8B-B14F-4D97-AF65-F5344CB8AC3E}">
        <p14:creationId xmlns:p14="http://schemas.microsoft.com/office/powerpoint/2010/main" val="29425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Stimmzettel – Stapel a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der Stimmzettel des Stapels a) </a:t>
            </a:r>
            <a:br>
              <a:rPr lang="de-DE" dirty="0"/>
            </a:br>
            <a:r>
              <a:rPr lang="de-DE" dirty="0"/>
              <a:t>je Wahlvorschlag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„Stimmzettel, </a:t>
            </a:r>
            <a:r>
              <a:rPr lang="de-DE" dirty="0">
                <a:sym typeface="Wingdings" pitchFamily="2" charset="2"/>
              </a:rPr>
              <a:t>auf denen </a:t>
            </a:r>
            <a:r>
              <a:rPr lang="de-DE" u="sng" dirty="0">
                <a:sym typeface="Wingdings" pitchFamily="2" charset="2"/>
              </a:rPr>
              <a:t>ein</a:t>
            </a:r>
            <a:r>
              <a:rPr lang="de-DE" dirty="0">
                <a:sym typeface="Wingdings" pitchFamily="2" charset="2"/>
              </a:rPr>
              <a:t> Wahlvorschlag </a:t>
            </a:r>
            <a:r>
              <a:rPr lang="de-DE" u="sng" dirty="0">
                <a:sym typeface="Wingdings" pitchFamily="2" charset="2"/>
              </a:rPr>
              <a:t>unverändert</a:t>
            </a:r>
            <a:r>
              <a:rPr lang="de-DE" dirty="0">
                <a:sym typeface="Wingdings" pitchFamily="2" charset="2"/>
              </a:rPr>
              <a:t> gekennzeichnet wurde“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267" y="2817104"/>
            <a:ext cx="1732196" cy="154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292" y="4581128"/>
            <a:ext cx="1732196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Stimmzettel – Stapel </a:t>
            </a:r>
            <a:r>
              <a:rPr lang="de-DE" sz="1600" dirty="0" smtClean="0">
                <a:solidFill>
                  <a:prstClr val="white"/>
                </a:solidFill>
              </a:rPr>
              <a:t>b</a:t>
            </a:r>
            <a:r>
              <a:rPr lang="de-DE" sz="1600" dirty="0">
                <a:solidFill>
                  <a:prstClr val="white"/>
                </a:solidFill>
              </a:rPr>
              <a:t>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der Stimmzettel des Stapels b) </a:t>
            </a:r>
            <a:br>
              <a:rPr lang="de-DE" dirty="0"/>
            </a:br>
            <a:r>
              <a:rPr lang="de-DE" dirty="0"/>
              <a:t>je Wahlvorschlag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„Stimmzettel, </a:t>
            </a:r>
            <a:r>
              <a:rPr lang="de-DE" dirty="0">
                <a:sym typeface="Wingdings" pitchFamily="2" charset="2"/>
              </a:rPr>
              <a:t>die </a:t>
            </a:r>
            <a:r>
              <a:rPr lang="de-DE" u="sng" dirty="0">
                <a:sym typeface="Wingdings" pitchFamily="2" charset="2"/>
              </a:rPr>
              <a:t>innerhalb eines</a:t>
            </a:r>
            <a:r>
              <a:rPr lang="de-DE" dirty="0">
                <a:sym typeface="Wingdings" pitchFamily="2" charset="2"/>
              </a:rPr>
              <a:t> Wahlvorschlags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wurden“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(teilweise)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267" y="2817104"/>
            <a:ext cx="1732196" cy="15479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292" y="4581128"/>
            <a:ext cx="1732196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Stimmzettel – Stapel </a:t>
            </a:r>
            <a:r>
              <a:rPr lang="de-DE" sz="1600" dirty="0" smtClean="0">
                <a:solidFill>
                  <a:prstClr val="white"/>
                </a:solidFill>
              </a:rPr>
              <a:t>c</a:t>
            </a:r>
            <a:r>
              <a:rPr lang="de-DE" sz="1600" dirty="0">
                <a:solidFill>
                  <a:prstClr val="white"/>
                </a:solidFill>
              </a:rPr>
              <a:t>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Auswertung der Stimmzettel des Stapels c) </a:t>
            </a:r>
            <a:br>
              <a:rPr lang="de-DE" dirty="0"/>
            </a:br>
            <a:r>
              <a:rPr lang="de-DE" dirty="0"/>
              <a:t>je Wahlvorschlag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„Stimmzettel, </a:t>
            </a:r>
            <a:r>
              <a:rPr lang="de-DE" dirty="0">
                <a:sym typeface="Wingdings" pitchFamily="2" charset="2"/>
              </a:rPr>
              <a:t>auf denen </a:t>
            </a:r>
            <a:r>
              <a:rPr lang="de-DE" u="sng" dirty="0">
                <a:sym typeface="Wingdings" pitchFamily="2" charset="2"/>
              </a:rPr>
              <a:t>verschiedene</a:t>
            </a:r>
            <a:r>
              <a:rPr lang="de-DE" dirty="0">
                <a:sym typeface="Wingdings" pitchFamily="2" charset="2"/>
              </a:rPr>
              <a:t> Wahlvorschläge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wurden“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(teilweise)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268" y="2817104"/>
            <a:ext cx="1732194" cy="15479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292" y="4581128"/>
            <a:ext cx="1732196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prstClr val="white"/>
                </a:solidFill>
              </a:rPr>
              <a:t>Gemeinderat / Stadtrat 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Abschluss der Ergebnisfeststellung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Feststellung des </a:t>
            </a:r>
            <a:r>
              <a:rPr lang="de-DE" dirty="0" smtClean="0"/>
              <a:t>Ergebnisses </a:t>
            </a:r>
            <a:r>
              <a:rPr lang="de-DE" dirty="0"/>
              <a:t>und Verkündung</a:t>
            </a:r>
          </a:p>
          <a:p>
            <a:pPr>
              <a:spcAft>
                <a:spcPts val="600"/>
              </a:spcAft>
            </a:pPr>
            <a:r>
              <a:rPr lang="de-DE" dirty="0"/>
              <a:t>Unterschriften aller </a:t>
            </a:r>
            <a:r>
              <a:rPr lang="de-DE" dirty="0" smtClean="0"/>
              <a:t>Wahlvorstandsmitglieder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 smtClean="0"/>
              <a:t>Ordnen </a:t>
            </a:r>
            <a:r>
              <a:rPr lang="de-DE" dirty="0"/>
              <a:t>und Verpacken der </a:t>
            </a:r>
            <a:r>
              <a:rPr lang="de-DE" dirty="0" smtClean="0"/>
              <a:t>Wahlunterlagen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 smtClean="0"/>
              <a:t>Übergabe </a:t>
            </a:r>
            <a:r>
              <a:rPr lang="de-DE" dirty="0"/>
              <a:t>der Wahlunterlagen </a:t>
            </a:r>
            <a:r>
              <a:rPr lang="de-DE" dirty="0" smtClean="0"/>
              <a:t>an die Stadt (insbesondere </a:t>
            </a:r>
            <a:r>
              <a:rPr lang="de-DE" dirty="0"/>
              <a:t>Niederschrift mit Anlagen)</a:t>
            </a:r>
          </a:p>
        </p:txBody>
      </p:sp>
    </p:spTree>
    <p:extLst>
      <p:ext uri="{BB962C8B-B14F-4D97-AF65-F5344CB8AC3E}">
        <p14:creationId xmlns:p14="http://schemas.microsoft.com/office/powerpoint/2010/main" val="4751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Allgemeine Kommunalwahlen am 08. März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4400" dirty="0"/>
              <a:t>Vielen Dank </a:t>
            </a:r>
          </a:p>
          <a:p>
            <a:pPr marL="0" indent="0" algn="ctr">
              <a:buNone/>
            </a:pPr>
            <a:r>
              <a:rPr lang="de-DE" sz="4400" dirty="0"/>
              <a:t>für Ihre Aufmerksamkeit</a:t>
            </a:r>
          </a:p>
          <a:p>
            <a:pPr marL="0" indent="0" algn="ctr">
              <a:buNone/>
            </a:pPr>
            <a:r>
              <a:rPr lang="de-DE" sz="4400" dirty="0"/>
              <a:t>und gutes Gelingen am</a:t>
            </a:r>
          </a:p>
          <a:p>
            <a:pPr marL="0" indent="0" algn="ctr">
              <a:buNone/>
            </a:pPr>
            <a:r>
              <a:rPr lang="de-DE" sz="4400" dirty="0"/>
              <a:t>Wahlsonntag!</a:t>
            </a:r>
          </a:p>
        </p:txBody>
      </p:sp>
    </p:spTree>
    <p:extLst>
      <p:ext uri="{BB962C8B-B14F-4D97-AF65-F5344CB8AC3E}">
        <p14:creationId xmlns:p14="http://schemas.microsoft.com/office/powerpoint/2010/main" val="10498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Wahlschein (1)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B58403-5983-4F7C-AE2E-A7748F1F5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01" y="1052735"/>
            <a:ext cx="7018683" cy="50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00" y="1741586"/>
            <a:ext cx="7019999" cy="37554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Wahlschein (2)</a:t>
            </a:r>
          </a:p>
        </p:txBody>
      </p:sp>
    </p:spTree>
    <p:extLst>
      <p:ext uri="{BB962C8B-B14F-4D97-AF65-F5344CB8AC3E}">
        <p14:creationId xmlns:p14="http://schemas.microsoft.com/office/powerpoint/2010/main" val="25216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Verfahren vor 18:00 Uhr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Zählen der Wahlbriefe </a:t>
            </a:r>
            <a:r>
              <a:rPr lang="de-DE" dirty="0" smtClean="0">
                <a:sym typeface="Wingdings" pitchFamily="2" charset="2"/>
              </a:rPr>
              <a:t>und Zahl </a:t>
            </a:r>
            <a:r>
              <a:rPr lang="de-DE" dirty="0">
                <a:sym typeface="Wingdings" pitchFamily="2" charset="2"/>
              </a:rPr>
              <a:t>in alle Niederschriften eintragen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Wahlbriefe einzeln und jeweils nacheinander öffnen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Wahlschein und Stimmzettelumschlag </a:t>
            </a:r>
            <a:r>
              <a:rPr lang="de-DE" dirty="0" smtClean="0">
                <a:sym typeface="Wingdings" pitchFamily="2" charset="2"/>
              </a:rPr>
              <a:t>entnehmen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altLang="de-DE" dirty="0"/>
              <a:t>An Briefwahlvorsteher </a:t>
            </a:r>
            <a:r>
              <a:rPr lang="de-DE" altLang="de-DE" dirty="0" smtClean="0"/>
              <a:t>übergeben</a:t>
            </a:r>
            <a:endParaRPr lang="de-DE" dirty="0">
              <a:sym typeface="Wingdings" pitchFamily="2" charset="2"/>
            </a:endParaRP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Wahlschein für ungültig erklärt? Wenn ja: ggf. Beschlussfassung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Bei Stimmrecht </a:t>
            </a:r>
            <a:r>
              <a:rPr lang="de-DE" b="1" dirty="0">
                <a:sym typeface="Wingdings" pitchFamily="2" charset="2"/>
              </a:rPr>
              <a:t>nur für Landkreiswahlen</a:t>
            </a:r>
            <a:r>
              <a:rPr lang="de-DE" dirty="0">
                <a:sym typeface="Wingdings" pitchFamily="2" charset="2"/>
              </a:rPr>
              <a:t>: Vermerk „</a:t>
            </a:r>
            <a:r>
              <a:rPr lang="de-DE" b="1" dirty="0">
                <a:sym typeface="Wingdings" pitchFamily="2" charset="2"/>
              </a:rPr>
              <a:t>Nur Landkreiswahl</a:t>
            </a:r>
            <a:r>
              <a:rPr lang="de-DE" dirty="0">
                <a:sym typeface="Wingdings" pitchFamily="2" charset="2"/>
              </a:rPr>
              <a:t>“ auf Stimmzettelumschlag einheitlich anbringen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Sonstige Bedenken? Wenn ja: Beschlussfassung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>
                <a:sym typeface="Wingdings" pitchFamily="2" charset="2"/>
              </a:rPr>
              <a:t>Stimmzettelumschlag ungeöffnet in die Briefwahlurne </a:t>
            </a:r>
            <a:r>
              <a:rPr lang="de-DE" dirty="0" smtClean="0">
                <a:sym typeface="Wingdings" pitchFamily="2" charset="2"/>
              </a:rPr>
              <a:t>legen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de-DE" dirty="0" smtClean="0">
                <a:sym typeface="Wingdings" pitchFamily="2" charset="2"/>
              </a:rPr>
              <a:t>Wahlscheine sammeln</a:t>
            </a:r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6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Briefwahl – Öffnen und Prüfen der Wahlbriefe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Eintrag der Zahl der Wahlbriefe mit Bedenken </a:t>
            </a:r>
          </a:p>
          <a:p>
            <a:r>
              <a:rPr lang="de-DE" dirty="0"/>
              <a:t>Eintrag der Zahl der durch Beschluss zurückgewiesenen Wahlbriefe beim jeweiligen Grund mit fortlaufender Nummer </a:t>
            </a:r>
          </a:p>
          <a:p>
            <a:r>
              <a:rPr lang="de-DE" dirty="0"/>
              <a:t>Eintrag der Zahl der durch Beschluss zugelassenen Wahlbriefe </a:t>
            </a:r>
            <a:endParaRPr lang="de-DE" dirty="0" smtClean="0"/>
          </a:p>
          <a:p>
            <a:r>
              <a:rPr lang="de-DE" dirty="0" smtClean="0"/>
              <a:t>Eintrag </a:t>
            </a:r>
            <a:r>
              <a:rPr lang="de-DE" dirty="0"/>
              <a:t>der Zahl der durch Beschluss zugelassenen Wahlbriefe wegen Stimmzettel außerhalb des Stimmzettelumschlags </a:t>
            </a:r>
            <a:endParaRPr lang="de-DE" dirty="0" smtClean="0"/>
          </a:p>
          <a:p>
            <a:r>
              <a:rPr lang="de-DE" dirty="0" smtClean="0"/>
              <a:t>Zurückgewiesene </a:t>
            </a:r>
            <a:r>
              <a:rPr lang="de-DE" dirty="0"/>
              <a:t>Wahlbriefe zählen </a:t>
            </a:r>
            <a:br>
              <a:rPr lang="de-DE" dirty="0"/>
            </a:br>
            <a:r>
              <a:rPr lang="de-DE" u="sng" dirty="0"/>
              <a:t>nicht</a:t>
            </a:r>
            <a:r>
              <a:rPr lang="de-DE" dirty="0"/>
              <a:t> als </a:t>
            </a:r>
            <a:r>
              <a:rPr lang="de-DE" dirty="0" smtClean="0"/>
              <a:t>Wähler </a:t>
            </a:r>
            <a:r>
              <a:rPr lang="de-DE" dirty="0"/>
              <a:t>oder ungültige Stimmen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7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0</TotalTime>
  <Words>2470</Words>
  <Application>Microsoft Office PowerPoint</Application>
  <PresentationFormat>Bildschirmpräsentation (4:3)</PresentationFormat>
  <Paragraphs>370</Paragraphs>
  <Slides>56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1" baseType="lpstr">
      <vt:lpstr>Arial</vt:lpstr>
      <vt:lpstr>Calibri</vt:lpstr>
      <vt:lpstr>Symbol</vt:lpstr>
      <vt:lpstr>Wingdings</vt:lpstr>
      <vt:lpstr>Larissa</vt:lpstr>
      <vt:lpstr>Allgemeine Kommunalwahlen am 08. März 2026</vt:lpstr>
      <vt:lpstr>Örtliche Regelungen</vt:lpstr>
      <vt:lpstr>Briefwahlvorstand – Vorbereitende Tätigkeiten</vt:lpstr>
      <vt:lpstr>Briefwahlvorstand – Anwesenheit und Beschlussfähigkeit</vt:lpstr>
      <vt:lpstr>Briefwahlvorstand – Beginn der Tätigkeit </vt:lpstr>
      <vt:lpstr>Briefwahl – Wahlschein (1)</vt:lpstr>
      <vt:lpstr>Briefwahl – Wahlschein (2)</vt:lpstr>
      <vt:lpstr>Briefwahl – Öffnen und Prüfen der Wahlbriefe (1)</vt:lpstr>
      <vt:lpstr>Briefwahl – Öffnen und Prüfen der Wahlbriefe (2)</vt:lpstr>
      <vt:lpstr>Briefwahl – Öffnen und Prüfen der Wahlbriefe (3)</vt:lpstr>
      <vt:lpstr>Briefwahl – Öffnen und Prüfen der Wahlbriefe (4)</vt:lpstr>
      <vt:lpstr>Briefwahl – Öffnen und Prüfen der Wahlbriefe (5)</vt:lpstr>
      <vt:lpstr>Briefwahl – Öffnen und Prüfen der Wahlbriefe (6)</vt:lpstr>
      <vt:lpstr>Briefwahl – Öffnen und Prüfen der Wahlbriefe (7)</vt:lpstr>
      <vt:lpstr>Briefwahl – Öffnen und Prüfen der Wahlbriefe (8)</vt:lpstr>
      <vt:lpstr>Briefwahl – Öffnen und Prüfen der Wahlbriefe (9)</vt:lpstr>
      <vt:lpstr>Briefwahl – Öffnen und Prüfen der Wahlbriefe (10)</vt:lpstr>
      <vt:lpstr>Briefwahl – Beschlussfassung über Wahlbriefe (1)</vt:lpstr>
      <vt:lpstr>Briefwahl – Beschlussfassung über Wahlbriefe (2)</vt:lpstr>
      <vt:lpstr>Briefwahl – Ermittlung der Zahl der Wählerinnen und Wähler (1)</vt:lpstr>
      <vt:lpstr>Briefwahl – Ermittlung der Zahl der Wählerinnen und Wähler (2)</vt:lpstr>
      <vt:lpstr>Briefwahl – Ermittlung der Zahl der Wählerinnen und Wähler (3)</vt:lpstr>
      <vt:lpstr>Briefwahl – Entnahme der Stimmzettel (1)</vt:lpstr>
      <vt:lpstr>Briefwahl – Entnahme der Stimmzettel (2)</vt:lpstr>
      <vt:lpstr>Vorbereitung der Ergebnisermittlung</vt:lpstr>
      <vt:lpstr>Bürgermeister bzw. Landrätin/Landrat Zählung der Stimmzettel</vt:lpstr>
      <vt:lpstr>Bürgermeister bzw. Landrätin / Landrat Sortierung der Stimmzettel (1)</vt:lpstr>
      <vt:lpstr>Bürgermeister bzw. Landrätin / Landrat Sortierung der Stimmzettel (2)</vt:lpstr>
      <vt:lpstr>Bürgermeister bzw. Landrätin / Landrat Sortierung der Stimmzettel (3)</vt:lpstr>
      <vt:lpstr>Bürgermeister bzw. Landrätin / Landrat Behandlung der ungekennzeichneten Stimmzettel</vt:lpstr>
      <vt:lpstr>Bürgermeister bzw. Landrätin / Landrat Beschlussfassung (1)</vt:lpstr>
      <vt:lpstr>Bürgermeister bzw. Landrätin / Landrat Beschlussfassung (2)</vt:lpstr>
      <vt:lpstr>Bürgermeister bzw. Landrätin / Landrat Beschlussfassung (3)</vt:lpstr>
      <vt:lpstr>Bürgermeister bzw. Landrätin / Landrat Beschlussfassung (4)</vt:lpstr>
      <vt:lpstr>Bürgermeister bzw. Landrätin / Landrat Beschlussfassung (5)</vt:lpstr>
      <vt:lpstr>Bürgermeister bzw. Landrätin / Landrat Ungültige Stimmzettel (1)</vt:lpstr>
      <vt:lpstr>Bürgermeister bzw. Landrätin / Landrat Gültige Stimmzettel</vt:lpstr>
      <vt:lpstr>Bürgermeister bzw. Landrätin / Landrat Abschluss der Ergebnisfeststellung</vt:lpstr>
      <vt:lpstr>Stadtrat bzw. Kreistag Zählung der Stimmzettel</vt:lpstr>
      <vt:lpstr>Stadtrat bzw. Kreistag Sortierung der Stimmzettel (1)</vt:lpstr>
      <vt:lpstr>Stadtrat bzw. Kreistag Sortierung der Stimmzettel (2)</vt:lpstr>
      <vt:lpstr>Stadtrat bzw. Kreistag Sortierung der Stimmzettel (3)</vt:lpstr>
      <vt:lpstr>Stadtrat bzw. Kreistag Sortierung der Stimmzettel (4)</vt:lpstr>
      <vt:lpstr>Stadtrat bzw. Kreistag Sortierung der Stimmzettel (5)</vt:lpstr>
      <vt:lpstr>Stadtrat bzw. Kreistag Behandlung der ungekennzeichneten Stimmzettel</vt:lpstr>
      <vt:lpstr>Stadtrat bzw. Kreistag Beschlussfassung (1)</vt:lpstr>
      <vt:lpstr>Stadtrat bzw. Kreistag Beschlussfassung (2)</vt:lpstr>
      <vt:lpstr>Stadtrat bzw. Kreistag Beschlussfassung (3)</vt:lpstr>
      <vt:lpstr>Stadtrat bzw. Kreistag Beschlussfassung (4)</vt:lpstr>
      <vt:lpstr>Stadtrat bzw. Kreistag Beschlussfassung (5)</vt:lpstr>
      <vt:lpstr>Stadtrat bzw. Kreistag Ungültige Stimmzettel</vt:lpstr>
      <vt:lpstr>Stadtrat bzw. Kreistag Gültige Stimmzettel – Stapel a)</vt:lpstr>
      <vt:lpstr>Stadtrat bzw. Kreistag Gültige Stimmzettel – Stapel b)</vt:lpstr>
      <vt:lpstr>Stadtrat bzw. Kreistag Gültige Stimmzettel – Stapel c)</vt:lpstr>
      <vt:lpstr>Gemeinderat / Stadtrat bzw. Kreistag Abschluss der Ergebnisfeststellung</vt:lpstr>
      <vt:lpstr>Allgemeine Kommunalwahlen am 08. März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Kommunalwahlen am 08. März 2026</dc:title>
  <dc:creator>Dominik Franz</dc:creator>
  <cp:lastModifiedBy>Dominik Franz</cp:lastModifiedBy>
  <cp:revision>13</cp:revision>
  <cp:lastPrinted>2025-11-23T13:09:58Z</cp:lastPrinted>
  <dcterms:created xsi:type="dcterms:W3CDTF">2011-08-21T19:36:55Z</dcterms:created>
  <dcterms:modified xsi:type="dcterms:W3CDTF">2026-01-19T18:15:53Z</dcterms:modified>
</cp:coreProperties>
</file>