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59"/>
  </p:notesMasterIdLst>
  <p:sldIdLst>
    <p:sldId id="341" r:id="rId2"/>
    <p:sldId id="335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338" r:id="rId11"/>
    <p:sldId id="336" r:id="rId12"/>
    <p:sldId id="267" r:id="rId13"/>
    <p:sldId id="333" r:id="rId14"/>
    <p:sldId id="268" r:id="rId15"/>
    <p:sldId id="272" r:id="rId16"/>
    <p:sldId id="271" r:id="rId17"/>
    <p:sldId id="270" r:id="rId18"/>
    <p:sldId id="269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6" r:id="rId31"/>
    <p:sldId id="289" r:id="rId32"/>
    <p:sldId id="290" r:id="rId33"/>
    <p:sldId id="322" r:id="rId34"/>
    <p:sldId id="291" r:id="rId35"/>
    <p:sldId id="292" r:id="rId36"/>
    <p:sldId id="298" r:id="rId37"/>
    <p:sldId id="351" r:id="rId38"/>
    <p:sldId id="299" r:id="rId39"/>
    <p:sldId id="325" r:id="rId40"/>
    <p:sldId id="354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66" r:id="rId51"/>
    <p:sldId id="367" r:id="rId52"/>
    <p:sldId id="368" r:id="rId53"/>
    <p:sldId id="370" r:id="rId54"/>
    <p:sldId id="375" r:id="rId55"/>
    <p:sldId id="377" r:id="rId56"/>
    <p:sldId id="385" r:id="rId57"/>
    <p:sldId id="347" r:id="rId58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E0"/>
    <a:srgbClr val="58585A"/>
    <a:srgbClr val="007FFE"/>
    <a:srgbClr val="009900"/>
    <a:srgbClr val="E0FFC1"/>
    <a:srgbClr val="CCFF99"/>
    <a:srgbClr val="00ACD3"/>
    <a:srgbClr val="4D4D4D"/>
    <a:srgbClr val="007EC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7247" autoAdjust="0"/>
  </p:normalViewPr>
  <p:slideViewPr>
    <p:cSldViewPr snapToObjects="1">
      <p:cViewPr varScale="1">
        <p:scale>
          <a:sx n="114" d="100"/>
          <a:sy n="114" d="100"/>
        </p:scale>
        <p:origin x="11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CB66310-CB54-45BE-BD91-518A05925ED5}" type="datetimeFigureOut">
              <a:rPr lang="de-DE" smtClean="0"/>
              <a:t>19.01.2026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326A80F-4F94-4725-927D-B7E5C3A483C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306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6A80F-4F94-4725-927D-B7E5C3A483CE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52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6A80F-4F94-4725-927D-B7E5C3A483CE}" type="slidenum">
              <a:rPr lang="de-DE" smtClean="0"/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52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95536" y="6309320"/>
            <a:ext cx="6840760" cy="46595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0" dirty="0">
                <a:solidFill>
                  <a:srgbClr val="58585A"/>
                </a:solidFill>
              </a:rPr>
              <a:t>Schulung der Wahl- und Briefwahlvorstände (Kreisangehörige Gemeinde / Stadt)</a:t>
            </a:r>
          </a:p>
          <a:p>
            <a:pPr>
              <a:spcBef>
                <a:spcPts val="300"/>
              </a:spcBef>
            </a:pPr>
            <a:r>
              <a:rPr lang="de-DE" sz="1050" b="0" dirty="0">
                <a:solidFill>
                  <a:srgbClr val="58585A"/>
                </a:solidFill>
              </a:rPr>
              <a:t>Allgemeine Kommunalwahlen </a:t>
            </a:r>
            <a:r>
              <a:rPr lang="de-DE" sz="1050" b="0" kern="1200" dirty="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  <a:sym typeface="Symbol"/>
              </a:rPr>
              <a:t></a:t>
            </a:r>
            <a:r>
              <a:rPr lang="de-DE" sz="1050" b="0" dirty="0">
                <a:solidFill>
                  <a:srgbClr val="58585A"/>
                </a:solidFill>
              </a:rPr>
              <a:t> 08. März 2026	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357701" y="322263"/>
            <a:ext cx="7525254" cy="490066"/>
          </a:xfrm>
          <a:prstGeom prst="rect">
            <a:avLst/>
          </a:prstGeom>
          <a:solidFill>
            <a:srgbClr val="009DE0"/>
          </a:solidFill>
          <a:ln>
            <a:solidFill>
              <a:srgbClr val="009DE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r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58998" y="1268760"/>
            <a:ext cx="8433482" cy="4824536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200"/>
              </a:spcAft>
              <a:buClr>
                <a:srgbClr val="009DE0"/>
              </a:buClr>
              <a:buFont typeface="Wingdings" pitchFamily="2" charset="2"/>
              <a:buChar char=""/>
              <a:defRPr sz="20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9DE0"/>
              </a:buClr>
              <a:buFont typeface="Arial" pitchFamily="34" charset="0"/>
              <a:buChar char="♦"/>
              <a:defRPr sz="1800" b="0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buClr>
                <a:srgbClr val="58585A"/>
              </a:buClr>
              <a:buFont typeface="Wingdings" pitchFamily="2" charset="2"/>
              <a:buChar char=""/>
              <a:defRPr sz="1800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</a:t>
            </a:r>
          </a:p>
          <a:p>
            <a:pPr lvl="2"/>
            <a:r>
              <a:rPr lang="de-DE" dirty="0"/>
              <a:t>Dritte</a:t>
            </a:r>
          </a:p>
          <a:p>
            <a:pPr lvl="2"/>
            <a:endParaRPr lang="de-DE" dirty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7020272" y="6410152"/>
            <a:ext cx="792088" cy="3651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050" dirty="0">
                <a:solidFill>
                  <a:srgbClr val="58585A"/>
                </a:solidFill>
              </a:rPr>
              <a:t>© 2026</a:t>
            </a:r>
          </a:p>
        </p:txBody>
      </p:sp>
    </p:spTree>
    <p:extLst>
      <p:ext uri="{BB962C8B-B14F-4D97-AF65-F5344CB8AC3E}">
        <p14:creationId xmlns:p14="http://schemas.microsoft.com/office/powerpoint/2010/main" val="328616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5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95536" y="6309320"/>
            <a:ext cx="6840760" cy="46595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0" dirty="0">
                <a:solidFill>
                  <a:srgbClr val="58585A"/>
                </a:solidFill>
              </a:rPr>
              <a:t>Schulung der Wahl- und Briefwahlvorstände (Kreisangehörige Gemeinde / Stadt)</a:t>
            </a:r>
          </a:p>
          <a:p>
            <a:pPr>
              <a:spcBef>
                <a:spcPts val="300"/>
              </a:spcBef>
            </a:pPr>
            <a:r>
              <a:rPr lang="de-DE" sz="1050" b="0" dirty="0">
                <a:solidFill>
                  <a:srgbClr val="58585A"/>
                </a:solidFill>
              </a:rPr>
              <a:t>Allgemeine Kommunalwahlen </a:t>
            </a:r>
            <a:r>
              <a:rPr lang="de-DE" sz="1050" b="0" kern="1200" dirty="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  <a:sym typeface="Symbol"/>
              </a:rPr>
              <a:t></a:t>
            </a:r>
            <a:r>
              <a:rPr lang="de-DE" sz="1050" b="0" dirty="0">
                <a:solidFill>
                  <a:srgbClr val="58585A"/>
                </a:solidFill>
              </a:rPr>
              <a:t> 08. März 2026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357701" y="322263"/>
            <a:ext cx="7525254" cy="490066"/>
          </a:xfrm>
          <a:prstGeom prst="rect">
            <a:avLst/>
          </a:prstGeom>
          <a:solidFill>
            <a:srgbClr val="009DE0"/>
          </a:solidFill>
          <a:ln>
            <a:solidFill>
              <a:srgbClr val="009DE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r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58998" y="1268760"/>
            <a:ext cx="8433482" cy="4824536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200"/>
              </a:spcAft>
              <a:buClr>
                <a:srgbClr val="009DE0"/>
              </a:buClr>
              <a:buFont typeface="Wingdings" pitchFamily="2" charset="2"/>
              <a:buChar char=""/>
              <a:defRPr sz="20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9DE0"/>
              </a:buClr>
              <a:buFont typeface="Arial" pitchFamily="34" charset="0"/>
              <a:buChar char="♦"/>
              <a:defRPr sz="1800" b="0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buClr>
                <a:srgbClr val="58585A"/>
              </a:buClr>
              <a:buFont typeface="Wingdings" pitchFamily="2" charset="2"/>
              <a:buChar char=""/>
              <a:defRPr sz="1800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</a:t>
            </a:r>
          </a:p>
          <a:p>
            <a:pPr lvl="2"/>
            <a:r>
              <a:rPr lang="de-DE" dirty="0"/>
              <a:t>Dritte</a:t>
            </a:r>
          </a:p>
          <a:p>
            <a:pPr lvl="2"/>
            <a:endParaRPr lang="de-DE" dirty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7020272" y="6410152"/>
            <a:ext cx="792088" cy="3651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050" dirty="0">
                <a:solidFill>
                  <a:srgbClr val="58585A"/>
                </a:solidFill>
              </a:rPr>
              <a:t>© 2026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276007" y="347400"/>
            <a:ext cx="936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43EB96DD-2F19-4C61-B9AE-E21BA820573A}" type="slidenum">
              <a:rPr lang="de-DE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‹Nr.›</a:t>
            </a:fld>
            <a:endParaRPr lang="de-DE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6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5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14" y="6309368"/>
            <a:ext cx="1056766" cy="432000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3" name="Gerade Verbindung 2"/>
          <p:cNvCxnSpPr/>
          <p:nvPr/>
        </p:nvCxnSpPr>
        <p:spPr>
          <a:xfrm>
            <a:off x="1368196" y="918245"/>
            <a:ext cx="7524284" cy="0"/>
          </a:xfrm>
          <a:prstGeom prst="line">
            <a:avLst/>
          </a:prstGeom>
          <a:ln w="28575">
            <a:solidFill>
              <a:srgbClr val="5858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67544" y="6237360"/>
            <a:ext cx="8424936" cy="0"/>
          </a:xfrm>
          <a:prstGeom prst="line">
            <a:avLst/>
          </a:prstGeom>
          <a:ln w="28575">
            <a:solidFill>
              <a:srgbClr val="009DE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aute 6"/>
          <p:cNvSpPr/>
          <p:nvPr userDrawn="1"/>
        </p:nvSpPr>
        <p:spPr>
          <a:xfrm rot="2160000">
            <a:off x="387641" y="-15571"/>
            <a:ext cx="720000" cy="1238400"/>
          </a:xfrm>
          <a:prstGeom prst="diamond">
            <a:avLst/>
          </a:prstGeom>
          <a:solidFill>
            <a:srgbClr val="009DE0"/>
          </a:solidFill>
          <a:ln>
            <a:solidFill>
              <a:srgbClr val="009DE0"/>
            </a:solidFill>
          </a:ln>
          <a:effectLst>
            <a:outerShdw blurRad="127000" dist="1270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59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Allgemeine Kommunalwahlen am 08. März 2026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4400" dirty="0"/>
              <a:t>Herzlich Willkommen</a:t>
            </a:r>
          </a:p>
          <a:p>
            <a:pPr marL="0" indent="0" algn="ctr">
              <a:buNone/>
            </a:pPr>
            <a:r>
              <a:rPr lang="de-DE" sz="4400" dirty="0"/>
              <a:t>zur Informationsveranstaltung </a:t>
            </a:r>
          </a:p>
          <a:p>
            <a:pPr marL="0" indent="0" algn="ctr">
              <a:buNone/>
            </a:pPr>
            <a:r>
              <a:rPr lang="de-DE" sz="4400" dirty="0"/>
              <a:t>für </a:t>
            </a:r>
          </a:p>
          <a:p>
            <a:pPr marL="0" indent="0" algn="ctr">
              <a:buNone/>
            </a:pPr>
            <a:r>
              <a:rPr lang="de-DE" sz="4400" dirty="0" smtClean="0"/>
              <a:t>Wahlvorstände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14236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ldLvl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Stimmabgabe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Kennzeichnung der Stimmzettel</a:t>
            </a:r>
          </a:p>
          <a:p>
            <a:pPr lvl="1"/>
            <a:r>
              <a:rPr lang="de-DE" dirty="0">
                <a:sym typeface="Wingdings" pitchFamily="2" charset="2"/>
              </a:rPr>
              <a:t>Nur in der Wahlkabine, keine Ausnahme!</a:t>
            </a:r>
          </a:p>
          <a:p>
            <a:pPr lvl="1"/>
            <a:r>
              <a:rPr lang="de-DE" dirty="0">
                <a:sym typeface="Wingdings" pitchFamily="2" charset="2"/>
              </a:rPr>
              <a:t>Alleine, persönlich und geheim, </a:t>
            </a:r>
            <a:r>
              <a:rPr lang="de-DE" u="sng" dirty="0">
                <a:sym typeface="Wingdings" pitchFamily="2" charset="2"/>
              </a:rPr>
              <a:t>Ausnahme</a:t>
            </a:r>
            <a:r>
              <a:rPr lang="de-DE" dirty="0">
                <a:sym typeface="Wingdings" pitchFamily="2" charset="2"/>
              </a:rPr>
              <a:t>: Bei Leseunkundigen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oder körperlich Behinderten kann eine Hilfsperson unterstützen</a:t>
            </a:r>
          </a:p>
          <a:p>
            <a:pPr lvl="1"/>
            <a:r>
              <a:rPr lang="de-DE" dirty="0">
                <a:sym typeface="Wingdings" pitchFamily="2" charset="2"/>
              </a:rPr>
              <a:t>Mehrfache Faltung, so dass Kennzeichnung verdeckt ist</a:t>
            </a:r>
          </a:p>
          <a:p>
            <a:r>
              <a:rPr lang="de-DE" dirty="0"/>
              <a:t>Prüfung des Stimmrechts</a:t>
            </a:r>
          </a:p>
          <a:p>
            <a:pPr lvl="1"/>
            <a:r>
              <a:rPr lang="de-DE" dirty="0">
                <a:sym typeface="Wingdings" pitchFamily="2" charset="2"/>
              </a:rPr>
              <a:t>Wahlbenachrichtigung oder amtlicher Lichtbildausweis,</a:t>
            </a:r>
            <a:br>
              <a:rPr lang="de-DE" dirty="0">
                <a:sym typeface="Wingdings" pitchFamily="2" charset="2"/>
              </a:rPr>
            </a:br>
            <a:r>
              <a:rPr lang="de-DE" u="sng" dirty="0">
                <a:sym typeface="Wingdings" pitchFamily="2" charset="2"/>
              </a:rPr>
              <a:t>Ausnahme</a:t>
            </a:r>
            <a:r>
              <a:rPr lang="de-DE" dirty="0">
                <a:sym typeface="Wingdings" pitchFamily="2" charset="2"/>
              </a:rPr>
              <a:t>: </a:t>
            </a:r>
            <a:r>
              <a:rPr lang="de-DE" dirty="0" smtClean="0">
                <a:sym typeface="Wingdings" pitchFamily="2" charset="2"/>
              </a:rPr>
              <a:t>Wähler </a:t>
            </a:r>
            <a:r>
              <a:rPr lang="de-DE" dirty="0">
                <a:sym typeface="Wingdings" pitchFamily="2" charset="2"/>
              </a:rPr>
              <a:t>persönlich bekannt</a:t>
            </a:r>
          </a:p>
          <a:p>
            <a:pPr lvl="1"/>
            <a:r>
              <a:rPr lang="de-DE" dirty="0">
                <a:sym typeface="Wingdings" pitchFamily="2" charset="2"/>
              </a:rPr>
              <a:t>Stimmrecht im Wählerverzeichnis in Spalten BM – GR – LR – KT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bzw. auf Wahlschein prüfen</a:t>
            </a:r>
          </a:p>
          <a:p>
            <a:pPr lvl="1"/>
            <a:r>
              <a:rPr lang="de-DE" dirty="0">
                <a:sym typeface="Wingdings" pitchFamily="2" charset="2"/>
              </a:rPr>
              <a:t>Ggf. nachträgliche Beschränkung des Stimmrechts auf die Landkreiswahlen beachten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37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Stimmabgabe (3)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>
                <a:sym typeface="Wingdings" pitchFamily="2" charset="2"/>
              </a:rPr>
              <a:t>Bei Vorlage eines Wahlscheins: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Verzeichnis der für ungültig erklärten Wahlscheine prüfen</a:t>
            </a:r>
          </a:p>
          <a:p>
            <a:pPr lvl="1"/>
            <a:r>
              <a:rPr lang="de-DE" dirty="0">
                <a:sym typeface="Wingdings" pitchFamily="2" charset="2"/>
              </a:rPr>
              <a:t>Datenschutz bei Prüfung des Stimmrechts beachten</a:t>
            </a:r>
          </a:p>
          <a:p>
            <a:pPr lvl="1"/>
            <a:r>
              <a:rPr lang="de-DE" dirty="0">
                <a:sym typeface="Wingdings" pitchFamily="2" charset="2"/>
              </a:rPr>
              <a:t>Urnen nacheinander zum Einwurf der Stimmzettel freigeben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(dabei auf richtige Urne achten</a:t>
            </a:r>
            <a:r>
              <a:rPr lang="de-DE" dirty="0" smtClean="0">
                <a:sym typeface="Wingdings" pitchFamily="2" charset="2"/>
              </a:rPr>
              <a:t>) =&gt; Abdeckungen sind vorhanden</a:t>
            </a:r>
            <a:endParaRPr lang="de-DE" dirty="0">
              <a:sym typeface="Wingdings" pitchFamily="2" charset="2"/>
            </a:endParaRPr>
          </a:p>
          <a:p>
            <a:pPr lvl="1"/>
            <a:r>
              <a:rPr lang="de-DE" dirty="0">
                <a:sym typeface="Wingdings" pitchFamily="2" charset="2"/>
              </a:rPr>
              <a:t>Nur mit Zustimmung </a:t>
            </a:r>
            <a:r>
              <a:rPr lang="de-DE" dirty="0" smtClean="0">
                <a:sym typeface="Wingdings" pitchFamily="2" charset="2"/>
              </a:rPr>
              <a:t>des </a:t>
            </a:r>
            <a:r>
              <a:rPr lang="de-DE" dirty="0">
                <a:sym typeface="Wingdings" pitchFamily="2" charset="2"/>
              </a:rPr>
              <a:t>Wählers: </a:t>
            </a:r>
            <a:r>
              <a:rPr lang="de-DE" dirty="0" smtClean="0">
                <a:sym typeface="Wingdings" pitchFamily="2" charset="2"/>
              </a:rPr>
              <a:t>Wahlvorsteher </a:t>
            </a:r>
            <a:r>
              <a:rPr lang="de-DE" dirty="0">
                <a:sym typeface="Wingdings" pitchFamily="2" charset="2"/>
              </a:rPr>
              <a:t>wirft Stimmzettel ein</a:t>
            </a:r>
          </a:p>
          <a:p>
            <a:pPr lvl="1"/>
            <a:r>
              <a:rPr lang="de-DE" dirty="0">
                <a:sym typeface="Wingdings" pitchFamily="2" charset="2"/>
              </a:rPr>
              <a:t>Vermerk der Stimmabgabe in jeweiliger Spalte im Wählerverzeichnis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bzw. in jeweiligem Kästchen auf dem Wahlschein</a:t>
            </a:r>
          </a:p>
          <a:p>
            <a:pPr lvl="1"/>
            <a:r>
              <a:rPr lang="de-DE" dirty="0">
                <a:sym typeface="Wingdings" pitchFamily="2" charset="2"/>
              </a:rPr>
              <a:t>Wahlbenachrichtigung für mögliche Stichwahl wieder aushändigen</a:t>
            </a:r>
          </a:p>
        </p:txBody>
      </p:sp>
    </p:spTree>
    <p:extLst>
      <p:ext uri="{BB962C8B-B14F-4D97-AF65-F5344CB8AC3E}">
        <p14:creationId xmlns:p14="http://schemas.microsoft.com/office/powerpoint/2010/main" val="422768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6" b="4123"/>
          <a:stretch/>
        </p:blipFill>
        <p:spPr>
          <a:xfrm>
            <a:off x="1369483" y="1102259"/>
            <a:ext cx="7560000" cy="48245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Wählerverzeichnis (1)</a:t>
            </a:r>
          </a:p>
        </p:txBody>
      </p:sp>
    </p:spTree>
    <p:extLst>
      <p:ext uri="{BB962C8B-B14F-4D97-AF65-F5344CB8AC3E}">
        <p14:creationId xmlns:p14="http://schemas.microsoft.com/office/powerpoint/2010/main" val="381045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8998" y="1268760"/>
            <a:ext cx="8423957" cy="4824536"/>
          </a:xfrm>
        </p:spPr>
        <p:txBody>
          <a:bodyPr/>
          <a:lstStyle/>
          <a:p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Wählerverzeichnis (2)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" b="655"/>
          <a:stretch/>
        </p:blipFill>
        <p:spPr>
          <a:xfrm>
            <a:off x="1368314" y="1772816"/>
            <a:ext cx="7560000" cy="30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9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000" y="1052735"/>
            <a:ext cx="7018683" cy="50723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Wahlschein bei Urnenwahl</a:t>
            </a:r>
          </a:p>
        </p:txBody>
      </p:sp>
    </p:spTree>
    <p:extLst>
      <p:ext uri="{BB962C8B-B14F-4D97-AF65-F5344CB8AC3E}">
        <p14:creationId xmlns:p14="http://schemas.microsoft.com/office/powerpoint/2010/main" val="221035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Problemfälle bei der Stimmabgabe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Grundsatz: Bei Bedenken stets Beschluss fassen</a:t>
            </a:r>
          </a:p>
          <a:p>
            <a:pPr lvl="1"/>
            <a:r>
              <a:rPr lang="de-DE" dirty="0">
                <a:sym typeface="Wingdings" pitchFamily="2" charset="2"/>
              </a:rPr>
              <a:t>Beschlussergebnis in einer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„Niederschrift über einen besonderen Vorfall“ festhalten</a:t>
            </a:r>
          </a:p>
          <a:p>
            <a:pPr lvl="1"/>
            <a:r>
              <a:rPr lang="de-DE" dirty="0">
                <a:sym typeface="Wingdings" pitchFamily="2" charset="2"/>
              </a:rPr>
              <a:t>Vermerk in jeweiliger Wahlniederschrift bei Nr. 5.1 </a:t>
            </a:r>
            <a:r>
              <a:rPr lang="de-DE" u="sng" dirty="0">
                <a:sym typeface="Wingdings" pitchFamily="2" charset="2"/>
              </a:rPr>
              <a:t>oder</a:t>
            </a:r>
          </a:p>
          <a:p>
            <a:pPr lvl="1"/>
            <a:r>
              <a:rPr lang="de-DE" dirty="0">
                <a:sym typeface="Wingdings" pitchFamily="2" charset="2"/>
              </a:rPr>
              <a:t>„Niederschrift über einen besonderen Vorfall“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als gesonderte Anlage der jeweiligen Wahlniederschrift beifügen</a:t>
            </a:r>
          </a:p>
          <a:p>
            <a:r>
              <a:rPr lang="de-DE" dirty="0" smtClean="0"/>
              <a:t>Wähler </a:t>
            </a:r>
            <a:r>
              <a:rPr lang="de-DE" dirty="0"/>
              <a:t>hat keine Wahlbenachrichtigung dabei</a:t>
            </a:r>
          </a:p>
          <a:p>
            <a:pPr lvl="1"/>
            <a:r>
              <a:rPr lang="de-DE" dirty="0">
                <a:sym typeface="Wingdings" pitchFamily="2" charset="2"/>
              </a:rPr>
              <a:t>Keine Zurückweisung, wenn amtlicher Lichtbildausweis vorliegt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oder </a:t>
            </a:r>
            <a:r>
              <a:rPr lang="de-DE" dirty="0" smtClean="0">
                <a:sym typeface="Wingdings" pitchFamily="2" charset="2"/>
              </a:rPr>
              <a:t>Wähler </a:t>
            </a:r>
            <a:r>
              <a:rPr lang="de-DE" dirty="0">
                <a:sym typeface="Wingdings" pitchFamily="2" charset="2"/>
              </a:rPr>
              <a:t>persönlich bekannt ist</a:t>
            </a:r>
          </a:p>
          <a:p>
            <a:pPr lvl="1"/>
            <a:r>
              <a:rPr lang="de-DE" altLang="de-DE" dirty="0">
                <a:sym typeface="Wingdings" panose="05000000000000000000" pitchFamily="2" charset="2"/>
              </a:rPr>
              <a:t>Bei nicht klärbarer Identität </a:t>
            </a:r>
            <a:r>
              <a:rPr lang="de-DE" dirty="0" smtClean="0">
                <a:sym typeface="Wingdings" pitchFamily="2" charset="2"/>
              </a:rPr>
              <a:t>: </a:t>
            </a:r>
            <a:r>
              <a:rPr lang="de-DE" dirty="0">
                <a:sym typeface="Wingdings" pitchFamily="2" charset="2"/>
              </a:rPr>
              <a:t>Zurückweisung durch Beschluss</a:t>
            </a:r>
          </a:p>
          <a:p>
            <a:pPr lvl="1"/>
            <a:endParaRPr lang="de-DE" dirty="0"/>
          </a:p>
          <a:p>
            <a:endParaRPr lang="de-DE" dirty="0">
              <a:sym typeface="Wingdings" pitchFamily="2" charset="2"/>
            </a:endParaRPr>
          </a:p>
          <a:p>
            <a:pPr lvl="1"/>
            <a:endParaRPr lang="de-DE" dirty="0">
              <a:sym typeface="Wingdings" pitchFamily="2" charset="2"/>
            </a:endParaRP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804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Problemfälle bei der Stimmabgabe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Wähler nicht </a:t>
            </a:r>
            <a:r>
              <a:rPr lang="de-DE" dirty="0"/>
              <a:t>im Wählerverzeichnis </a:t>
            </a:r>
            <a:r>
              <a:rPr lang="de-DE" dirty="0" smtClean="0"/>
              <a:t>und kein Wahlschein</a:t>
            </a:r>
            <a:endParaRPr lang="de-DE" dirty="0"/>
          </a:p>
          <a:p>
            <a:pPr lvl="1"/>
            <a:r>
              <a:rPr lang="de-DE" dirty="0">
                <a:sym typeface="Wingdings" pitchFamily="2" charset="2"/>
              </a:rPr>
              <a:t>Zurückweisung durch Beschluss</a:t>
            </a:r>
          </a:p>
          <a:p>
            <a:pPr lvl="1"/>
            <a:r>
              <a:rPr lang="de-DE" dirty="0">
                <a:sym typeface="Wingdings" pitchFamily="2" charset="2"/>
              </a:rPr>
              <a:t>Richtiger Stimmbezirk?</a:t>
            </a:r>
          </a:p>
          <a:p>
            <a:pPr lvl="1"/>
            <a:r>
              <a:rPr lang="de-DE" dirty="0">
                <a:sym typeface="Wingdings" pitchFamily="2" charset="2"/>
              </a:rPr>
              <a:t>Ggf. Rückfrage bei der </a:t>
            </a:r>
            <a:r>
              <a:rPr lang="de-DE" dirty="0" smtClean="0">
                <a:sym typeface="Wingdings" pitchFamily="2" charset="2"/>
              </a:rPr>
              <a:t>Stadt</a:t>
            </a:r>
            <a:endParaRPr lang="de-DE" dirty="0">
              <a:sym typeface="Wingdings" pitchFamily="2" charset="2"/>
            </a:endParaRPr>
          </a:p>
          <a:p>
            <a:pPr lvl="1"/>
            <a:r>
              <a:rPr lang="de-DE" dirty="0">
                <a:sym typeface="Wingdings" pitchFamily="2" charset="2"/>
              </a:rPr>
              <a:t>Ggf. auf Möglichkeit eines Wahlscheinantrags bis 15:00 Uhr hinweisen</a:t>
            </a:r>
          </a:p>
          <a:p>
            <a:pPr lvl="1"/>
            <a:r>
              <a:rPr lang="de-DE" dirty="0">
                <a:sym typeface="Wingdings" pitchFamily="2" charset="2"/>
              </a:rPr>
              <a:t>Bei offensichtlicher Unrichtigkeit:</a:t>
            </a:r>
          </a:p>
          <a:p>
            <a:pPr lvl="2"/>
            <a:r>
              <a:rPr lang="de-DE" dirty="0">
                <a:sym typeface="Wingdings" pitchFamily="2" charset="2"/>
              </a:rPr>
              <a:t>Nachtrag nur nach Anweisung der </a:t>
            </a:r>
            <a:r>
              <a:rPr lang="de-DE" dirty="0" smtClean="0">
                <a:sym typeface="Wingdings" pitchFamily="2" charset="2"/>
              </a:rPr>
              <a:t>Stadt</a:t>
            </a:r>
            <a:r>
              <a:rPr lang="de-DE" dirty="0">
                <a:sym typeface="Wingdings" pitchFamily="2" charset="2"/>
              </a:rPr>
              <a:t>,</a:t>
            </a:r>
          </a:p>
          <a:p>
            <a:pPr lvl="2"/>
            <a:r>
              <a:rPr lang="de-DE" dirty="0">
                <a:sym typeface="Wingdings" pitchFamily="2" charset="2"/>
              </a:rPr>
              <a:t>dann durch Beschluss zulassen,</a:t>
            </a:r>
          </a:p>
          <a:p>
            <a:pPr lvl="2"/>
            <a:r>
              <a:rPr lang="de-DE" dirty="0">
                <a:sym typeface="Wingdings" pitchFamily="2" charset="2"/>
              </a:rPr>
              <a:t>in der Bemerkungsspalte des Wählerverzeichnisses erläutern und</a:t>
            </a:r>
          </a:p>
          <a:p>
            <a:pPr lvl="2"/>
            <a:r>
              <a:rPr lang="de-DE" dirty="0">
                <a:sym typeface="Wingdings" pitchFamily="2" charset="2"/>
              </a:rPr>
              <a:t>Abschlussbeurkundung berichtigen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382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Problemfälle bei der Stimmabgabe (3)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Stimmberechtigter</a:t>
            </a:r>
            <a:r>
              <a:rPr lang="de-DE" dirty="0"/>
              <a:t> </a:t>
            </a:r>
            <a:r>
              <a:rPr lang="de-DE" dirty="0" smtClean="0"/>
              <a:t>mit </a:t>
            </a:r>
            <a:r>
              <a:rPr lang="de-DE" dirty="0"/>
              <a:t>Behinderung benötigt Hilfe</a:t>
            </a:r>
          </a:p>
          <a:p>
            <a:pPr lvl="1"/>
            <a:r>
              <a:rPr lang="de-DE" dirty="0">
                <a:sym typeface="Wingdings" pitchFamily="2" charset="2"/>
              </a:rPr>
              <a:t>Beliebige Hilfsperson zur Unterstützung in der Wahlkabine möglich,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auch ein Mitglied des Wahlvorstands</a:t>
            </a:r>
          </a:p>
          <a:p>
            <a:pPr lvl="1"/>
            <a:r>
              <a:rPr lang="de-DE" dirty="0">
                <a:sym typeface="Wingdings" pitchFamily="2" charset="2"/>
              </a:rPr>
              <a:t>Geheimhaltung der Stimmabgabe durch Hilfsperson</a:t>
            </a:r>
          </a:p>
          <a:p>
            <a:r>
              <a:rPr lang="de-DE" dirty="0"/>
              <a:t>Stimmzettel verschrieben</a:t>
            </a:r>
          </a:p>
          <a:p>
            <a:pPr lvl="1"/>
            <a:r>
              <a:rPr lang="de-DE" dirty="0">
                <a:sym typeface="Wingdings" pitchFamily="2" charset="2"/>
              </a:rPr>
              <a:t>Auf Verlangen neue Stimmzettel aushändigen</a:t>
            </a:r>
          </a:p>
          <a:p>
            <a:pPr lvl="1"/>
            <a:r>
              <a:rPr lang="de-DE" dirty="0">
                <a:sym typeface="Wingdings" pitchFamily="2" charset="2"/>
              </a:rPr>
              <a:t>Verschriebene Stimmzettel stets belassen</a:t>
            </a:r>
          </a:p>
          <a:p>
            <a:pPr lvl="1"/>
            <a:r>
              <a:rPr lang="de-DE" dirty="0">
                <a:sym typeface="Wingdings" pitchFamily="2" charset="2"/>
              </a:rPr>
              <a:t>Bei Einwurf in die jeweilige Urne auf richtige (neue) Stimmzettel achten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5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Problemfälle bei der Stimmabgabe (4)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8998" y="1268760"/>
            <a:ext cx="8433482" cy="4824536"/>
          </a:xfrm>
        </p:spPr>
        <p:txBody>
          <a:bodyPr/>
          <a:lstStyle/>
          <a:p>
            <a:r>
              <a:rPr lang="de-DE" dirty="0"/>
              <a:t>Stimmzettel außerhalb der Wahlkabine gekennzeichnet oder gefaltet, </a:t>
            </a:r>
            <a:r>
              <a:rPr lang="de-DE" u="sng" dirty="0"/>
              <a:t>oder</a:t>
            </a:r>
            <a:r>
              <a:rPr lang="de-DE" dirty="0"/>
              <a:t> Stimmzettel mit besonderem äußeren Merkmal versehen, </a:t>
            </a:r>
            <a:r>
              <a:rPr lang="de-DE" u="sng" dirty="0"/>
              <a:t>oder</a:t>
            </a:r>
            <a:r>
              <a:rPr lang="de-DE" dirty="0"/>
              <a:t> in der Wahlkabine fotografiert oder gefilmt</a:t>
            </a:r>
          </a:p>
          <a:p>
            <a:pPr lvl="1"/>
            <a:r>
              <a:rPr lang="de-DE" dirty="0">
                <a:sym typeface="Wingdings" pitchFamily="2" charset="2"/>
              </a:rPr>
              <a:t>Zurückweisung durch Beschluss</a:t>
            </a:r>
          </a:p>
          <a:p>
            <a:pPr lvl="1"/>
            <a:r>
              <a:rPr lang="de-DE" dirty="0">
                <a:sym typeface="Wingdings" pitchFamily="2" charset="2"/>
              </a:rPr>
              <a:t>Neue Stimmzettel aushändigen, alte Stimmzettel stets belassen</a:t>
            </a:r>
          </a:p>
          <a:p>
            <a:pPr lvl="1"/>
            <a:r>
              <a:rPr lang="de-DE" dirty="0">
                <a:sym typeface="Wingdings" pitchFamily="2" charset="2"/>
              </a:rPr>
              <a:t>Bei Einwurf in die jeweilige Urne auf richtige (neue) Stimmzettel achten</a:t>
            </a:r>
          </a:p>
          <a:p>
            <a:r>
              <a:rPr lang="de-DE" dirty="0" smtClean="0"/>
              <a:t>Wähler </a:t>
            </a:r>
            <a:r>
              <a:rPr lang="de-DE" dirty="0"/>
              <a:t>will nicht alle Stimmzettel abgeben</a:t>
            </a:r>
          </a:p>
          <a:p>
            <a:pPr lvl="1"/>
            <a:r>
              <a:rPr lang="de-DE" dirty="0">
                <a:sym typeface="Wingdings" pitchFamily="2" charset="2"/>
              </a:rPr>
              <a:t>Keine Verpflichtung, alle Stimmzettel abzugeben</a:t>
            </a:r>
          </a:p>
          <a:p>
            <a:pPr lvl="1"/>
            <a:r>
              <a:rPr lang="de-DE" dirty="0">
                <a:sym typeface="Wingdings" pitchFamily="2" charset="2"/>
              </a:rPr>
              <a:t>Stimmabgabe in den richtigen Spalten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bzw. im richtigen Kästchen vermerken</a:t>
            </a:r>
          </a:p>
          <a:p>
            <a:pPr lvl="1"/>
            <a:r>
              <a:rPr lang="de-DE" dirty="0">
                <a:sym typeface="Wingdings" pitchFamily="2" charset="2"/>
              </a:rPr>
              <a:t>Übrige Stimmzettel belassen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23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Problemfälle bei der Stimmabgabe (5)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Stimmabgabevermerk im Wählerverzeichnis bereits vorhanden</a:t>
            </a:r>
          </a:p>
          <a:p>
            <a:pPr lvl="1"/>
            <a:r>
              <a:rPr lang="de-DE" dirty="0">
                <a:sym typeface="Wingdings" pitchFamily="2" charset="2"/>
              </a:rPr>
              <a:t>Zurückweisung durch Beschluss</a:t>
            </a:r>
          </a:p>
          <a:p>
            <a:pPr lvl="1" defTabSz="900113">
              <a:tabLst>
                <a:tab pos="900113" algn="l"/>
              </a:tabLst>
            </a:pPr>
            <a:r>
              <a:rPr lang="de-DE" dirty="0">
                <a:sym typeface="Wingdings" pitchFamily="2" charset="2"/>
              </a:rPr>
              <a:t>Stimmabgabevermerk nachweislich eindeutig falsch:</a:t>
            </a:r>
          </a:p>
          <a:p>
            <a:pPr lvl="2" defTabSz="900113">
              <a:tabLst>
                <a:tab pos="900113" algn="l"/>
              </a:tabLst>
            </a:pPr>
            <a:r>
              <a:rPr lang="de-DE" dirty="0">
                <a:sym typeface="Wingdings" pitchFamily="2" charset="2"/>
              </a:rPr>
              <a:t>Berichtigung und Erläuterung im Wählerverzeichnis,</a:t>
            </a:r>
          </a:p>
          <a:p>
            <a:pPr lvl="2" defTabSz="900113">
              <a:tabLst>
                <a:tab pos="900113" algn="l"/>
              </a:tabLst>
            </a:pPr>
            <a:r>
              <a:rPr lang="de-DE" dirty="0">
                <a:sym typeface="Wingdings" pitchFamily="2" charset="2"/>
              </a:rPr>
              <a:t>Zulassung durch Beschluss</a:t>
            </a:r>
          </a:p>
          <a:p>
            <a:pPr marL="914400" lvl="2" indent="0">
              <a:buNone/>
            </a:pPr>
            <a:endParaRPr lang="de-DE" dirty="0">
              <a:sym typeface="Wingdings" pitchFamily="2" charset="2"/>
            </a:endParaRPr>
          </a:p>
          <a:p>
            <a:pPr defTabSz="900113">
              <a:spcBef>
                <a:spcPts val="1200"/>
              </a:spcBef>
              <a:tabLst>
                <a:tab pos="900113" algn="l"/>
              </a:tabLst>
            </a:pPr>
            <a:r>
              <a:rPr lang="de-DE" dirty="0"/>
              <a:t>Eine Person will einen Wahlbrief abgeben</a:t>
            </a:r>
          </a:p>
          <a:p>
            <a:pPr lvl="1"/>
            <a:r>
              <a:rPr lang="de-DE" dirty="0">
                <a:sym typeface="Wingdings" pitchFamily="2" charset="2"/>
              </a:rPr>
              <a:t>Keine Annahme</a:t>
            </a:r>
          </a:p>
          <a:p>
            <a:pPr lvl="1"/>
            <a:r>
              <a:rPr lang="de-DE" dirty="0">
                <a:sym typeface="Wingdings" pitchFamily="2" charset="2"/>
              </a:rPr>
              <a:t>Wahlbrief selbst bei der zuständigen Stelle der </a:t>
            </a:r>
            <a:r>
              <a:rPr lang="de-DE" dirty="0" smtClean="0">
                <a:sym typeface="Wingdings" pitchFamily="2" charset="2"/>
              </a:rPr>
              <a:t>Stadt </a:t>
            </a:r>
            <a:r>
              <a:rPr lang="de-DE" dirty="0">
                <a:sym typeface="Wingdings" pitchFamily="2" charset="2"/>
              </a:rPr>
              <a:t>abgeben</a:t>
            </a:r>
          </a:p>
          <a:p>
            <a:pPr lvl="1"/>
            <a:r>
              <a:rPr lang="de-DE" dirty="0">
                <a:sym typeface="Wingdings" pitchFamily="2" charset="2"/>
              </a:rPr>
              <a:t>Ggf. Wahlbrief öffnen und mit Wahlschein vor Ort wählen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97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Örtliche Regelungen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80"/>
              </a:spcBef>
            </a:pPr>
            <a:r>
              <a:rPr lang="de-DE" dirty="0"/>
              <a:t>Anzahl der allgemeinen Stimmbezirke und Briefwahlvorstände</a:t>
            </a:r>
          </a:p>
          <a:p>
            <a:pPr>
              <a:spcBef>
                <a:spcPts val="480"/>
              </a:spcBef>
            </a:pPr>
            <a:r>
              <a:rPr lang="de-DE" dirty="0"/>
              <a:t>Ausstattung der </a:t>
            </a:r>
            <a:r>
              <a:rPr lang="de-DE" dirty="0" smtClean="0"/>
              <a:t>Wahlräume</a:t>
            </a:r>
            <a:endParaRPr lang="de-DE" dirty="0"/>
          </a:p>
          <a:p>
            <a:pPr>
              <a:spcBef>
                <a:spcPts val="480"/>
              </a:spcBef>
            </a:pPr>
            <a:r>
              <a:rPr lang="de-DE" dirty="0" smtClean="0"/>
              <a:t>Übergabe </a:t>
            </a:r>
            <a:r>
              <a:rPr lang="de-DE" dirty="0"/>
              <a:t>der </a:t>
            </a:r>
            <a:r>
              <a:rPr lang="de-DE" dirty="0" smtClean="0"/>
              <a:t>Wahlunterlagen</a:t>
            </a:r>
            <a:endParaRPr lang="de-DE" dirty="0"/>
          </a:p>
          <a:p>
            <a:pPr>
              <a:spcBef>
                <a:spcPts val="480"/>
              </a:spcBef>
            </a:pPr>
            <a:r>
              <a:rPr lang="de-DE" dirty="0"/>
              <a:t>Beginn der Tätigkeiten des Wahlvorstands</a:t>
            </a:r>
            <a:br>
              <a:rPr lang="de-DE" dirty="0"/>
            </a:br>
            <a:endParaRPr lang="de-DE" dirty="0" smtClean="0"/>
          </a:p>
          <a:p>
            <a:pPr>
              <a:spcBef>
                <a:spcPts val="480"/>
              </a:spcBef>
            </a:pPr>
            <a:r>
              <a:rPr lang="de-DE" dirty="0" smtClean="0"/>
              <a:t>Schnellmeldungen </a:t>
            </a:r>
            <a:r>
              <a:rPr lang="de-DE" dirty="0"/>
              <a:t>und sonstige telefonische Erreichbarkeit</a:t>
            </a:r>
          </a:p>
          <a:p>
            <a:pPr>
              <a:spcBef>
                <a:spcPts val="480"/>
              </a:spcBef>
            </a:pPr>
            <a:r>
              <a:rPr lang="de-DE" dirty="0" smtClean="0"/>
              <a:t>Keine Unterbrechung </a:t>
            </a:r>
            <a:r>
              <a:rPr lang="de-DE" dirty="0"/>
              <a:t>der Ergebnisermittlung</a:t>
            </a:r>
          </a:p>
          <a:p>
            <a:pPr>
              <a:spcBef>
                <a:spcPts val="480"/>
              </a:spcBef>
            </a:pPr>
            <a:r>
              <a:rPr lang="de-DE" dirty="0"/>
              <a:t>Rücklieferung der </a:t>
            </a:r>
            <a:r>
              <a:rPr lang="de-DE" dirty="0" smtClean="0"/>
              <a:t>Wahlunterlagen</a:t>
            </a:r>
            <a:endParaRPr lang="de-DE" dirty="0"/>
          </a:p>
          <a:p>
            <a:pPr>
              <a:spcBef>
                <a:spcPts val="480"/>
              </a:spcBef>
            </a:pPr>
            <a:r>
              <a:rPr lang="de-DE" dirty="0"/>
              <a:t>Entschädigung der Wahlvorstandsmitglieder</a:t>
            </a:r>
          </a:p>
        </p:txBody>
      </p:sp>
    </p:spTree>
    <p:extLst>
      <p:ext uri="{BB962C8B-B14F-4D97-AF65-F5344CB8AC3E}">
        <p14:creationId xmlns:p14="http://schemas.microsoft.com/office/powerpoint/2010/main" val="253265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Problemfälle bei der Stimmabgabe (6)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Wähler </a:t>
            </a:r>
            <a:r>
              <a:rPr lang="de-DE" dirty="0"/>
              <a:t>für alle Wahlen im Wählerverzeichnis eingetragen, nach persönlicher Kenntnis jedoch verzogen</a:t>
            </a:r>
          </a:p>
          <a:p>
            <a:pPr lvl="1"/>
            <a:r>
              <a:rPr lang="de-DE" dirty="0">
                <a:sym typeface="Wingdings" pitchFamily="2" charset="2"/>
              </a:rPr>
              <a:t>Innerhalb der </a:t>
            </a:r>
            <a:r>
              <a:rPr lang="de-DE" dirty="0" smtClean="0">
                <a:sym typeface="Wingdings" pitchFamily="2" charset="2"/>
              </a:rPr>
              <a:t>Stadt</a:t>
            </a:r>
            <a:r>
              <a:rPr lang="de-DE" dirty="0">
                <a:sym typeface="Wingdings" pitchFamily="2" charset="2"/>
              </a:rPr>
              <a:t>: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Das Stimmrecht liegt weiterhin uneingeschränkt vor</a:t>
            </a:r>
          </a:p>
          <a:p>
            <a:pPr lvl="1"/>
            <a:r>
              <a:rPr lang="de-DE" dirty="0">
                <a:sym typeface="Wingdings" pitchFamily="2" charset="2"/>
              </a:rPr>
              <a:t>Wegzug aus der </a:t>
            </a:r>
            <a:r>
              <a:rPr lang="de-DE" dirty="0" smtClean="0">
                <a:sym typeface="Wingdings" pitchFamily="2" charset="2"/>
              </a:rPr>
              <a:t>Stadt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u="sng" dirty="0">
                <a:sym typeface="Wingdings" pitchFamily="2" charset="2"/>
              </a:rPr>
              <a:t>jedoch innerhalb </a:t>
            </a:r>
            <a:r>
              <a:rPr lang="de-DE" dirty="0">
                <a:sym typeface="Wingdings" pitchFamily="2" charset="2"/>
              </a:rPr>
              <a:t>des Landkreises: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Zurückweisung </a:t>
            </a:r>
            <a:r>
              <a:rPr lang="de-DE" u="sng" dirty="0">
                <a:sym typeface="Wingdings" pitchFamily="2" charset="2"/>
              </a:rPr>
              <a:t>nur</a:t>
            </a:r>
            <a:r>
              <a:rPr lang="de-DE" dirty="0">
                <a:sym typeface="Wingdings" pitchFamily="2" charset="2"/>
              </a:rPr>
              <a:t> für die Gemeindewahlen, aber Zulassung für die Landkreiswahlen</a:t>
            </a:r>
          </a:p>
          <a:p>
            <a:pPr lvl="1"/>
            <a:r>
              <a:rPr lang="de-DE" dirty="0">
                <a:sym typeface="Wingdings" pitchFamily="2" charset="2"/>
              </a:rPr>
              <a:t>Wegzug aus dem Landkreis: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Zurückweisung für alle Abstimmungen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519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Problemfälle bei der Stimmabgabe (7)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Vermerk „W“ im Wählerverzeichnis eingetragen</a:t>
            </a:r>
          </a:p>
          <a:p>
            <a:pPr lvl="1"/>
            <a:r>
              <a:rPr lang="de-DE" dirty="0">
                <a:sym typeface="Wingdings" pitchFamily="2" charset="2"/>
              </a:rPr>
              <a:t>Stimmrecht anhand des Wahlscheins prüfen</a:t>
            </a:r>
          </a:p>
          <a:p>
            <a:pPr lvl="1"/>
            <a:r>
              <a:rPr lang="de-DE" dirty="0">
                <a:sym typeface="Wingdings" pitchFamily="2" charset="2"/>
              </a:rPr>
              <a:t>Wahlschein für ungültig erklärt?</a:t>
            </a:r>
          </a:p>
          <a:p>
            <a:pPr lvl="1"/>
            <a:r>
              <a:rPr lang="de-DE" dirty="0">
                <a:sym typeface="Wingdings" pitchFamily="2" charset="2"/>
              </a:rPr>
              <a:t>Vermerk der Stimmabgabe </a:t>
            </a:r>
            <a:r>
              <a:rPr lang="de-DE" u="sng" dirty="0">
                <a:sym typeface="Wingdings" pitchFamily="2" charset="2"/>
              </a:rPr>
              <a:t>auf dem Wahlschein</a:t>
            </a:r>
            <a:r>
              <a:rPr lang="de-DE" dirty="0">
                <a:sym typeface="Wingdings" pitchFamily="2" charset="2"/>
              </a:rPr>
              <a:t>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in den dafür vorgesehenen Kästchen (nicht im Wählerverzeichnis)</a:t>
            </a:r>
          </a:p>
          <a:p>
            <a:pPr lvl="1"/>
            <a:r>
              <a:rPr lang="de-DE" dirty="0">
                <a:sym typeface="Wingdings" pitchFamily="2" charset="2"/>
              </a:rPr>
              <a:t>Wahlschein einbehalten</a:t>
            </a:r>
          </a:p>
          <a:p>
            <a:pPr lvl="1"/>
            <a:r>
              <a:rPr lang="de-DE" dirty="0">
                <a:sym typeface="Wingdings" pitchFamily="2" charset="2"/>
              </a:rPr>
              <a:t>Wenn kein Wahlschein vorgelegt wird:</a:t>
            </a:r>
          </a:p>
          <a:p>
            <a:pPr lvl="2"/>
            <a:r>
              <a:rPr lang="de-DE" spc="-20" dirty="0">
                <a:sym typeface="Wingdings" pitchFamily="2" charset="2"/>
              </a:rPr>
              <a:t>Rückfrage bei </a:t>
            </a:r>
            <a:r>
              <a:rPr lang="de-DE" spc="-20" dirty="0" smtClean="0">
                <a:sym typeface="Wingdings" pitchFamily="2" charset="2"/>
              </a:rPr>
              <a:t>Stadt </a:t>
            </a:r>
            <a:r>
              <a:rPr lang="de-DE" spc="-20" dirty="0">
                <a:sym typeface="Wingdings" pitchFamily="2" charset="2"/>
              </a:rPr>
              <a:t>wegen Richtigkeit des Vermerks „W“</a:t>
            </a:r>
          </a:p>
          <a:p>
            <a:pPr lvl="2"/>
            <a:r>
              <a:rPr lang="de-DE" dirty="0">
                <a:sym typeface="Wingdings" pitchFamily="2" charset="2"/>
              </a:rPr>
              <a:t>ggf. Zurückweisung durch Beschluss</a:t>
            </a:r>
          </a:p>
        </p:txBody>
      </p:sp>
    </p:spTree>
    <p:extLst>
      <p:ext uri="{BB962C8B-B14F-4D97-AF65-F5344CB8AC3E}">
        <p14:creationId xmlns:p14="http://schemas.microsoft.com/office/powerpoint/2010/main" val="12529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Problemfälle bei der Stimmabgabe (8)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Stimmzettel in falsche Urne geworfen</a:t>
            </a:r>
          </a:p>
          <a:p>
            <a:pPr lvl="1"/>
            <a:r>
              <a:rPr lang="de-DE" dirty="0">
                <a:sym typeface="Wingdings" pitchFamily="2" charset="2"/>
              </a:rPr>
              <a:t>Urne keinesfalls öffnen,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erst nach 18:00 Uhr Stimmzettel gefaltet in die richtige Urne legen</a:t>
            </a:r>
          </a:p>
          <a:p>
            <a:pPr lvl="1"/>
            <a:r>
              <a:rPr lang="de-DE" dirty="0">
                <a:sym typeface="Wingdings" pitchFamily="2" charset="2"/>
              </a:rPr>
              <a:t>Keinesfalls einen neuen Stimmzettel ausgeben</a:t>
            </a:r>
          </a:p>
          <a:p>
            <a:pPr lvl="1"/>
            <a:r>
              <a:rPr lang="de-DE" dirty="0">
                <a:sym typeface="Wingdings" pitchFamily="2" charset="2"/>
              </a:rPr>
              <a:t>Ggf. „Niederschrift über einen besonderen Vorfall“ anfertigen</a:t>
            </a:r>
          </a:p>
          <a:p>
            <a:pPr lvl="1"/>
            <a:endParaRPr lang="de-DE" dirty="0">
              <a:sym typeface="Wingdings" pitchFamily="2" charset="2"/>
            </a:endParaRP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089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de-DE" sz="1800" dirty="0"/>
              <a:t>Schluss der Abstimmung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Ende </a:t>
            </a:r>
            <a:r>
              <a:rPr lang="de-DE" dirty="0" smtClean="0"/>
              <a:t>der Wahlhandlung</a:t>
            </a:r>
            <a:endParaRPr lang="de-DE" dirty="0"/>
          </a:p>
          <a:p>
            <a:pPr lvl="1"/>
            <a:r>
              <a:rPr lang="de-DE" dirty="0">
                <a:sym typeface="Wingdings" pitchFamily="2" charset="2"/>
              </a:rPr>
              <a:t>Um 18:00 Uhr: Ablauf der </a:t>
            </a:r>
            <a:r>
              <a:rPr lang="de-DE" dirty="0" smtClean="0">
                <a:sym typeface="Wingdings" pitchFamily="2" charset="2"/>
              </a:rPr>
              <a:t>Wahlzeit </a:t>
            </a:r>
            <a:r>
              <a:rPr lang="de-DE" dirty="0">
                <a:sym typeface="Wingdings" pitchFamily="2" charset="2"/>
              </a:rPr>
              <a:t>bekannt geben</a:t>
            </a:r>
          </a:p>
          <a:p>
            <a:pPr lvl="1"/>
            <a:r>
              <a:rPr lang="de-DE" dirty="0">
                <a:sym typeface="Wingdings" pitchFamily="2" charset="2"/>
              </a:rPr>
              <a:t>Stimmberechtigte, die vor Ablauf der </a:t>
            </a:r>
            <a:r>
              <a:rPr lang="de-DE" dirty="0" smtClean="0">
                <a:sym typeface="Wingdings" pitchFamily="2" charset="2"/>
              </a:rPr>
              <a:t>Wahlzeit </a:t>
            </a:r>
            <a:r>
              <a:rPr lang="de-DE" dirty="0">
                <a:sym typeface="Wingdings" pitchFamily="2" charset="2"/>
              </a:rPr>
              <a:t>erschienen sind und sich im </a:t>
            </a:r>
            <a:r>
              <a:rPr lang="de-DE" dirty="0" smtClean="0">
                <a:sym typeface="Wingdings" pitchFamily="2" charset="2"/>
              </a:rPr>
              <a:t>Wahlraum </a:t>
            </a:r>
            <a:r>
              <a:rPr lang="de-DE" dirty="0">
                <a:sym typeface="Wingdings" pitchFamily="2" charset="2"/>
              </a:rPr>
              <a:t>oder aus Platzgründen davor befinden, noch </a:t>
            </a:r>
            <a:r>
              <a:rPr lang="de-DE" dirty="0" smtClean="0">
                <a:sym typeface="Wingdings" pitchFamily="2" charset="2"/>
              </a:rPr>
              <a:t>wählen </a:t>
            </a:r>
            <a:r>
              <a:rPr lang="de-DE" dirty="0">
                <a:sym typeface="Wingdings" pitchFamily="2" charset="2"/>
              </a:rPr>
              <a:t>lassen</a:t>
            </a:r>
          </a:p>
          <a:p>
            <a:pPr lvl="1"/>
            <a:r>
              <a:rPr lang="de-DE" dirty="0">
                <a:sym typeface="Wingdings" pitchFamily="2" charset="2"/>
              </a:rPr>
              <a:t>Für nach Ablauf der </a:t>
            </a:r>
            <a:r>
              <a:rPr lang="de-DE" dirty="0" smtClean="0">
                <a:sym typeface="Wingdings" pitchFamily="2" charset="2"/>
              </a:rPr>
              <a:t>Wahlzeit </a:t>
            </a:r>
            <a:r>
              <a:rPr lang="de-DE" dirty="0">
                <a:sym typeface="Wingdings" pitchFamily="2" charset="2"/>
              </a:rPr>
              <a:t>eintreffende Personen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den Zutritt zur Stimmabgabe sperren</a:t>
            </a:r>
          </a:p>
          <a:p>
            <a:pPr lvl="1"/>
            <a:r>
              <a:rPr lang="de-DE" dirty="0">
                <a:sym typeface="Wingdings" pitchFamily="2" charset="2"/>
              </a:rPr>
              <a:t>Grundsatz der Öffentlichkeit weiterhin beachten</a:t>
            </a:r>
          </a:p>
          <a:p>
            <a:pPr lvl="1"/>
            <a:r>
              <a:rPr lang="de-DE" dirty="0">
                <a:sym typeface="Wingdings" pitchFamily="2" charset="2"/>
              </a:rPr>
              <a:t>Abstimmung für geschlossen erklären</a:t>
            </a:r>
          </a:p>
          <a:p>
            <a:r>
              <a:rPr lang="de-DE" dirty="0"/>
              <a:t>Entfernung und Verpackung aller unbenutzten Stimmzettel</a:t>
            </a:r>
            <a:endParaRPr lang="de-D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9204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Vorbereitung der Ergebnisermittlung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Reihenfolge der Ergebnisermittlungen</a:t>
            </a:r>
          </a:p>
          <a:p>
            <a:pPr lvl="1">
              <a:spcAft>
                <a:spcPts val="0"/>
              </a:spcAft>
            </a:pPr>
            <a:r>
              <a:rPr lang="de-DE" dirty="0">
                <a:sym typeface="Wingdings" pitchFamily="2" charset="2"/>
              </a:rPr>
              <a:t>1. </a:t>
            </a:r>
            <a:r>
              <a:rPr lang="de-DE" dirty="0" smtClean="0">
                <a:sym typeface="Wingdings" pitchFamily="2" charset="2"/>
              </a:rPr>
              <a:t>Bürgermeister</a:t>
            </a:r>
            <a:endParaRPr lang="de-DE" dirty="0">
              <a:sym typeface="Wingdings" pitchFamily="2" charset="2"/>
            </a:endParaRPr>
          </a:p>
          <a:p>
            <a:pPr lvl="1">
              <a:spcAft>
                <a:spcPts val="0"/>
              </a:spcAft>
            </a:pPr>
            <a:r>
              <a:rPr lang="de-DE" dirty="0">
                <a:sym typeface="Wingdings" pitchFamily="2" charset="2"/>
              </a:rPr>
              <a:t>2. Landrätin / Landrat</a:t>
            </a:r>
          </a:p>
          <a:p>
            <a:pPr lvl="1">
              <a:spcAft>
                <a:spcPts val="0"/>
              </a:spcAft>
            </a:pPr>
            <a:r>
              <a:rPr lang="de-DE" dirty="0">
                <a:sym typeface="Wingdings" pitchFamily="2" charset="2"/>
              </a:rPr>
              <a:t>3. </a:t>
            </a:r>
            <a:r>
              <a:rPr lang="de-DE" dirty="0" smtClean="0">
                <a:sym typeface="Wingdings" pitchFamily="2" charset="2"/>
              </a:rPr>
              <a:t>Stadtrat</a:t>
            </a:r>
            <a:endParaRPr lang="de-DE" dirty="0">
              <a:sym typeface="Wingdings" pitchFamily="2" charset="2"/>
            </a:endParaRPr>
          </a:p>
          <a:p>
            <a:pPr lvl="1"/>
            <a:r>
              <a:rPr lang="de-DE" dirty="0">
                <a:sym typeface="Wingdings" pitchFamily="2" charset="2"/>
              </a:rPr>
              <a:t>4. Kreistag</a:t>
            </a:r>
          </a:p>
          <a:p>
            <a:r>
              <a:rPr lang="de-DE" dirty="0"/>
              <a:t>Wahlniederschriften</a:t>
            </a:r>
          </a:p>
          <a:p>
            <a:pPr lvl="1"/>
            <a:r>
              <a:rPr lang="de-DE" dirty="0">
                <a:sym typeface="Wingdings" pitchFamily="2" charset="2"/>
              </a:rPr>
              <a:t>Für jede Abstimmung separat</a:t>
            </a:r>
          </a:p>
          <a:p>
            <a:pPr lvl="1"/>
            <a:r>
              <a:rPr lang="de-DE" dirty="0">
                <a:sym typeface="Wingdings" pitchFamily="2" charset="2"/>
              </a:rPr>
              <a:t>Vorrangige Aufgabe der Schriftführerin oder des Schriftführers</a:t>
            </a:r>
          </a:p>
          <a:p>
            <a:r>
              <a:rPr lang="de-DE" dirty="0"/>
              <a:t>Gleichzeitige Ermittlung für alle Abstimmungen</a:t>
            </a:r>
            <a:endParaRPr lang="de-DE" dirty="0">
              <a:sym typeface="Wingdings" pitchFamily="2" charset="2"/>
            </a:endParaRPr>
          </a:p>
          <a:p>
            <a:pPr lvl="1"/>
            <a:r>
              <a:rPr lang="de-DE" dirty="0">
                <a:sym typeface="Wingdings" pitchFamily="2" charset="2"/>
              </a:rPr>
              <a:t>Zahl der Stimmberechtigten: A1, A2 sowie A1 + A2</a:t>
            </a:r>
          </a:p>
          <a:p>
            <a:pPr lvl="1"/>
            <a:r>
              <a:rPr lang="de-DE" dirty="0">
                <a:sym typeface="Wingdings" pitchFamily="2" charset="2"/>
              </a:rPr>
              <a:t>Zahl der </a:t>
            </a:r>
            <a:r>
              <a:rPr lang="de-DE" dirty="0" smtClean="0">
                <a:sym typeface="Wingdings" pitchFamily="2" charset="2"/>
              </a:rPr>
              <a:t>Wähler</a:t>
            </a:r>
            <a:r>
              <a:rPr lang="de-DE" dirty="0">
                <a:sym typeface="Wingdings" pitchFamily="2" charset="2"/>
              </a:rPr>
              <a:t>: B1, B2 und B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524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8998" y="1268760"/>
            <a:ext cx="8505490" cy="4824536"/>
          </a:xfrm>
        </p:spPr>
        <p:txBody>
          <a:bodyPr/>
          <a:lstStyle/>
          <a:p>
            <a:pPr marL="361950" indent="-361950">
              <a:spcBef>
                <a:spcPts val="800"/>
              </a:spcBef>
              <a:spcAft>
                <a:spcPts val="200"/>
              </a:spcAft>
            </a:pPr>
            <a:r>
              <a:rPr lang="de-DE" dirty="0"/>
              <a:t>Übertrag der Zahlen aus der – ggf. berichtigten – Abschlussbeurkundung des Wählerverzeichnisses …</a:t>
            </a:r>
          </a:p>
          <a:p>
            <a:pPr marL="419100" indent="-419100">
              <a:spcBef>
                <a:spcPts val="800"/>
              </a:spcBef>
              <a:spcAft>
                <a:spcPts val="200"/>
              </a:spcAft>
            </a:pPr>
            <a:endParaRPr lang="de-DE" dirty="0"/>
          </a:p>
          <a:p>
            <a:pPr marL="419100" indent="-419100">
              <a:spcBef>
                <a:spcPts val="800"/>
              </a:spcBef>
              <a:spcAft>
                <a:spcPts val="200"/>
              </a:spcAft>
            </a:pPr>
            <a:endParaRPr lang="de-DE" dirty="0"/>
          </a:p>
          <a:p>
            <a:pPr marL="419100" indent="-419100">
              <a:spcBef>
                <a:spcPts val="800"/>
              </a:spcBef>
              <a:spcAft>
                <a:spcPts val="200"/>
              </a:spcAft>
            </a:pPr>
            <a:endParaRPr lang="de-DE" dirty="0"/>
          </a:p>
          <a:p>
            <a:pPr marL="419100" indent="-419100">
              <a:spcBef>
                <a:spcPts val="800"/>
              </a:spcBef>
              <a:spcAft>
                <a:spcPts val="200"/>
              </a:spcAft>
            </a:pPr>
            <a:endParaRPr lang="de-DE" dirty="0"/>
          </a:p>
          <a:p>
            <a:pPr marL="419100" indent="-419100">
              <a:spcBef>
                <a:spcPts val="800"/>
              </a:spcBef>
              <a:spcAft>
                <a:spcPts val="200"/>
              </a:spcAft>
            </a:pPr>
            <a:endParaRPr lang="de-DE" dirty="0"/>
          </a:p>
          <a:p>
            <a:pPr marL="419100" indent="-419100">
              <a:spcBef>
                <a:spcPts val="800"/>
              </a:spcBef>
              <a:spcAft>
                <a:spcPts val="200"/>
              </a:spcAft>
            </a:pPr>
            <a:endParaRPr lang="de-DE" dirty="0"/>
          </a:p>
          <a:p>
            <a:pPr marL="419100" indent="-419100">
              <a:spcBef>
                <a:spcPts val="800"/>
              </a:spcBef>
              <a:spcAft>
                <a:spcPts val="200"/>
              </a:spcAft>
            </a:pPr>
            <a:endParaRPr lang="de-DE" dirty="0"/>
          </a:p>
          <a:p>
            <a:pPr marL="0" indent="0">
              <a:spcBef>
                <a:spcPts val="800"/>
              </a:spcBef>
              <a:spcAft>
                <a:spcPts val="200"/>
              </a:spcAft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2025224"/>
            <a:ext cx="7101400" cy="34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Zahl der Stimmberechtigten</a:t>
            </a:r>
          </a:p>
        </p:txBody>
      </p:sp>
      <p:sp>
        <p:nvSpPr>
          <p:cNvPr id="6" name="Rechteck 5"/>
          <p:cNvSpPr/>
          <p:nvPr/>
        </p:nvSpPr>
        <p:spPr>
          <a:xfrm>
            <a:off x="6660232" y="3805648"/>
            <a:ext cx="1188000" cy="1440000"/>
          </a:xfrm>
          <a:prstGeom prst="rect">
            <a:avLst/>
          </a:prstGeom>
          <a:noFill/>
          <a:ln w="38100">
            <a:solidFill>
              <a:srgbClr val="009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Zahl der Wählerinnen und Wähler und der </a:t>
            </a:r>
            <a:r>
              <a:rPr lang="de-DE" sz="1600" dirty="0" smtClean="0"/>
              <a:t>Stimmabgabevermerke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Zählen der Stimmabgabevermerke im Wählerverzeichnis und auf den eingenommenen </a:t>
            </a:r>
            <a:r>
              <a:rPr lang="de-DE" dirty="0" smtClean="0"/>
              <a:t>Wahlscheinen</a:t>
            </a:r>
          </a:p>
          <a:p>
            <a:r>
              <a:rPr lang="de-DE" dirty="0"/>
              <a:t>Eintrag der ermittelten Zahlen in Nr. 3.3.1 </a:t>
            </a:r>
            <a:r>
              <a:rPr lang="de-DE" dirty="0" smtClean="0"/>
              <a:t>der </a:t>
            </a:r>
            <a:r>
              <a:rPr lang="de-DE" dirty="0"/>
              <a:t>jeweiligen </a:t>
            </a:r>
            <a:r>
              <a:rPr lang="de-DE" dirty="0" smtClean="0"/>
              <a:t>Niederschrift</a:t>
            </a:r>
          </a:p>
          <a:p>
            <a:pPr>
              <a:spcBef>
                <a:spcPts val="1800"/>
              </a:spcBef>
            </a:pPr>
            <a:r>
              <a:rPr lang="de-DE" dirty="0"/>
              <a:t>Öffnen der jeweiligen Wahlurne und Entnahme der Stimmzettel</a:t>
            </a:r>
          </a:p>
          <a:p>
            <a:pPr lvl="1">
              <a:spcBef>
                <a:spcPts val="0"/>
              </a:spcBef>
            </a:pPr>
            <a:r>
              <a:rPr lang="de-DE" dirty="0" smtClean="0"/>
              <a:t>Kontrolle</a:t>
            </a:r>
            <a:r>
              <a:rPr lang="de-DE" dirty="0"/>
              <a:t>, ob Urne </a:t>
            </a:r>
            <a:r>
              <a:rPr lang="de-DE" dirty="0" smtClean="0"/>
              <a:t>leer</a:t>
            </a:r>
          </a:p>
          <a:p>
            <a:pPr lvl="1">
              <a:spcBef>
                <a:spcPts val="0"/>
              </a:spcBef>
            </a:pPr>
            <a:r>
              <a:rPr lang="de-DE" dirty="0" smtClean="0"/>
              <a:t>Stimmzettel entfalten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0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</a:t>
            </a:r>
            <a:r>
              <a:rPr lang="de-DE" sz="1600" dirty="0">
                <a:solidFill>
                  <a:prstClr val="white"/>
                </a:solidFill>
              </a:rPr>
              <a:t>bzw.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Zählung der Stimmzettel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8998" y="1268760"/>
            <a:ext cx="8505490" cy="4824536"/>
          </a:xfrm>
        </p:spPr>
        <p:txBody>
          <a:bodyPr/>
          <a:lstStyle/>
          <a:p>
            <a:r>
              <a:rPr lang="de-DE" dirty="0"/>
              <a:t>Zählung der Stimmzettel</a:t>
            </a:r>
          </a:p>
          <a:p>
            <a:r>
              <a:rPr lang="de-DE" dirty="0"/>
              <a:t>Eintrag der Anzahl in Nr. 3.3.2 der Niederschrift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935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bzw</a:t>
            </a:r>
            <a:r>
              <a:rPr lang="de-DE" sz="1600" dirty="0">
                <a:solidFill>
                  <a:prstClr val="white"/>
                </a:solidFill>
              </a:rPr>
              <a:t>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Sortierung der Stimmzettel (1)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 a)</a:t>
            </a:r>
            <a:br>
              <a:rPr lang="de-DE" dirty="0"/>
            </a:br>
            <a:r>
              <a:rPr lang="de-DE" b="1" dirty="0">
                <a:solidFill>
                  <a:srgbClr val="009900"/>
                </a:solidFill>
                <a:sym typeface="Wingdings" pitchFamily="2" charset="2"/>
              </a:rPr>
              <a:t>Zweifelsfrei gültig</a:t>
            </a:r>
            <a:r>
              <a:rPr lang="de-DE" dirty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de-DE" dirty="0">
                <a:sym typeface="Wingdings" pitchFamily="2" charset="2"/>
              </a:rPr>
              <a:t>gekennzeichnete Stimmzettel,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geordnet nach sich bewerbenden Personen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719483" y="2708920"/>
            <a:ext cx="8029688" cy="2548485"/>
            <a:chOff x="719483" y="2420888"/>
            <a:chExt cx="8029688" cy="2548485"/>
          </a:xfrm>
        </p:grpSpPr>
        <p:sp>
          <p:nvSpPr>
            <p:cNvPr id="25" name="Text Box 86"/>
            <p:cNvSpPr txBox="1">
              <a:spLocks noChangeArrowheads="1"/>
            </p:cNvSpPr>
            <p:nvPr/>
          </p:nvSpPr>
          <p:spPr bwMode="auto">
            <a:xfrm>
              <a:off x="745056" y="2426757"/>
              <a:ext cx="23622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b="1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Wahlvorschlag 1</a:t>
              </a:r>
            </a:p>
          </p:txBody>
        </p:sp>
        <p:sp>
          <p:nvSpPr>
            <p:cNvPr id="26" name="Text Box 86"/>
            <p:cNvSpPr txBox="1">
              <a:spLocks noChangeArrowheads="1"/>
            </p:cNvSpPr>
            <p:nvPr/>
          </p:nvSpPr>
          <p:spPr bwMode="auto">
            <a:xfrm>
              <a:off x="3543524" y="2420888"/>
              <a:ext cx="23622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b="1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Wahlvorschlag 2</a:t>
              </a:r>
            </a:p>
          </p:txBody>
        </p:sp>
        <p:sp>
          <p:nvSpPr>
            <p:cNvPr id="27" name="Text Box 86"/>
            <p:cNvSpPr txBox="1">
              <a:spLocks noChangeArrowheads="1"/>
            </p:cNvSpPr>
            <p:nvPr/>
          </p:nvSpPr>
          <p:spPr bwMode="auto">
            <a:xfrm>
              <a:off x="6361361" y="2420888"/>
              <a:ext cx="23622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b="1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Wahlvorschlag 3</a:t>
              </a:r>
            </a:p>
          </p:txBody>
        </p:sp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83" y="3059826"/>
              <a:ext cx="2413383" cy="1909547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476" y="3056989"/>
              <a:ext cx="2413383" cy="1909547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788" y="3056057"/>
              <a:ext cx="2413383" cy="1909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44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</a:t>
            </a:r>
            <a:r>
              <a:rPr lang="de-DE" sz="1600" dirty="0">
                <a:solidFill>
                  <a:prstClr val="white"/>
                </a:solidFill>
              </a:rPr>
              <a:t>bzw.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Sortierung der Stimmzettel (2)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 b)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Nicht gekennzeichnete (= leer abgegebene) Stimmzettel</a:t>
            </a: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0" y="2420888"/>
            <a:ext cx="2413383" cy="190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Wahlvorstand – </a:t>
            </a:r>
            <a:r>
              <a:rPr lang="de-DE" sz="1800" dirty="0" smtClean="0"/>
              <a:t>Zusammensetzung, Vorbereitende Tätigkeiten</a:t>
            </a: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Bildung durch die </a:t>
            </a:r>
            <a:r>
              <a:rPr lang="de-DE" dirty="0" smtClean="0"/>
              <a:t>Stadt</a:t>
            </a:r>
            <a:endParaRPr lang="de-DE" dirty="0"/>
          </a:p>
          <a:p>
            <a:r>
              <a:rPr lang="de-DE" dirty="0" smtClean="0"/>
              <a:t>Kontaktaufnahme durch den Wahlvorsteher</a:t>
            </a:r>
          </a:p>
          <a:p>
            <a:r>
              <a:rPr lang="de-DE" dirty="0">
                <a:sym typeface="Wingdings" pitchFamily="2" charset="2"/>
              </a:rPr>
              <a:t>Organisation im Abstimmungsraum</a:t>
            </a:r>
          </a:p>
          <a:p>
            <a:pPr lvl="1"/>
            <a:r>
              <a:rPr lang="de-DE" dirty="0">
                <a:sym typeface="Wingdings" pitchFamily="2" charset="2"/>
              </a:rPr>
              <a:t>Tisch des Wahlvorstands soll von allen Seiten zugänglich sein</a:t>
            </a:r>
          </a:p>
          <a:p>
            <a:pPr lvl="1"/>
            <a:r>
              <a:rPr lang="de-DE" dirty="0">
                <a:sym typeface="Wingdings" pitchFamily="2" charset="2"/>
              </a:rPr>
              <a:t>Stets verschlossene Urnen </a:t>
            </a:r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smtClean="0">
                <a:sym typeface="Wingdings" pitchFamily="2" charset="2"/>
              </a:rPr>
              <a:t>Hinweisschilder</a:t>
            </a:r>
            <a:endParaRPr lang="de-DE" dirty="0">
              <a:sym typeface="Wingdings" pitchFamily="2" charset="2"/>
            </a:endParaRPr>
          </a:p>
          <a:p>
            <a:r>
              <a:rPr lang="de-DE" dirty="0"/>
              <a:t>Gesetzlich vorgeschriebene Aushänge</a:t>
            </a:r>
          </a:p>
          <a:p>
            <a:pPr lvl="1"/>
            <a:r>
              <a:rPr lang="de-DE" dirty="0">
                <a:sym typeface="Wingdings" pitchFamily="2" charset="2"/>
              </a:rPr>
              <a:t>Wahlbekanntmachung</a:t>
            </a:r>
          </a:p>
          <a:p>
            <a:pPr lvl="1"/>
            <a:r>
              <a:rPr lang="de-DE" dirty="0">
                <a:sym typeface="Wingdings" pitchFamily="2" charset="2"/>
              </a:rPr>
              <a:t>Stimmzettel-Muster für alle stattfindenden Abstimmungen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396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bzw</a:t>
            </a:r>
            <a:r>
              <a:rPr lang="de-DE" sz="1600" dirty="0">
                <a:solidFill>
                  <a:prstClr val="white"/>
                </a:solidFill>
              </a:rPr>
              <a:t>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Sortierung der Stimmzettel (3)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 c) 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Gekennzeichnete Stimmzettel </a:t>
            </a:r>
            <a:r>
              <a:rPr lang="de-DE" b="1" dirty="0">
                <a:sym typeface="Wingdings" pitchFamily="2" charset="2"/>
              </a:rPr>
              <a:t>mit Anlass zu Bedenken</a:t>
            </a:r>
            <a:r>
              <a:rPr lang="de-DE" dirty="0">
                <a:sym typeface="Wingdings" pitchFamily="2" charset="2"/>
              </a:rPr>
              <a:t>,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über die Beschluss zu fassen ist</a:t>
            </a:r>
          </a:p>
          <a:p>
            <a:pPr lvl="1"/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0" y="2455556"/>
            <a:ext cx="2413383" cy="190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/>
              <a:t>Bürgermeister bzw</a:t>
            </a:r>
            <a:r>
              <a:rPr lang="de-DE" sz="1600" dirty="0"/>
              <a:t>. Landrätin / Landrat</a:t>
            </a:r>
            <a:r>
              <a:rPr lang="de-DE" sz="1600" dirty="0">
                <a:solidFill>
                  <a:prstClr val="white"/>
                </a:solidFill>
              </a:rPr>
              <a:t/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/>
              <a:t>Behandlung der ungekennzeichneten Stimmzettel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Prüfung der nicht gekennzeichneten Stimmzettel des Stapels b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Jeweils ansagen, dass die Stimmvergabe ungültig ist</a:t>
            </a:r>
          </a:p>
        </p:txBody>
      </p:sp>
    </p:spTree>
    <p:extLst>
      <p:ext uri="{BB962C8B-B14F-4D97-AF65-F5344CB8AC3E}">
        <p14:creationId xmlns:p14="http://schemas.microsoft.com/office/powerpoint/2010/main" val="399079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Bürgermeister(in</a:t>
            </a:r>
            <a:r>
              <a:rPr lang="de-DE" sz="1600" dirty="0">
                <a:solidFill>
                  <a:prstClr val="white"/>
                </a:solidFill>
              </a:rPr>
              <a:t>) bzw.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Beschlussfassung (1)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Beschlussfassung über Stimmzettel mit Anlass zu Bedenken</a:t>
            </a:r>
            <a:br>
              <a:rPr lang="de-DE" dirty="0"/>
            </a:br>
            <a:r>
              <a:rPr lang="de-DE" dirty="0"/>
              <a:t>des Stapels c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/>
              <a:t>Anlass zu Bedenken bedeutet:</a:t>
            </a:r>
            <a:br>
              <a:rPr lang="de-DE" dirty="0"/>
            </a:br>
            <a:r>
              <a:rPr lang="de-DE" dirty="0"/>
              <a:t>Stimmzettel weder zweifelsfrei gültig noch </a:t>
            </a:r>
            <a:r>
              <a:rPr lang="de-DE" dirty="0" smtClean="0"/>
              <a:t>leer</a:t>
            </a:r>
          </a:p>
          <a:p>
            <a:r>
              <a:rPr lang="de-DE" dirty="0"/>
              <a:t>Beschlussfassung in jedem Einzelfall</a:t>
            </a:r>
          </a:p>
          <a:p>
            <a:r>
              <a:rPr lang="de-DE" dirty="0"/>
              <a:t>Beschlussvermerk auf Rückseite des Stimmzettels anbringen</a:t>
            </a:r>
          </a:p>
          <a:p>
            <a:pPr lvl="1"/>
            <a:r>
              <a:rPr lang="de-DE" dirty="0">
                <a:sym typeface="Wingdings" pitchFamily="2" charset="2"/>
              </a:rPr>
              <a:t>Begründung für die „Gültigkeit“ bzw. „Ungültigkeit“</a:t>
            </a:r>
          </a:p>
          <a:p>
            <a:pPr lvl="1"/>
            <a:r>
              <a:rPr lang="de-DE" dirty="0">
                <a:sym typeface="Wingdings" pitchFamily="2" charset="2"/>
              </a:rPr>
              <a:t>Bei Gültigkeit: für welchen Wahlvorschlag?</a:t>
            </a:r>
          </a:p>
          <a:p>
            <a:pPr lvl="1"/>
            <a:r>
              <a:rPr lang="de-DE" dirty="0">
                <a:sym typeface="Wingdings" pitchFamily="2" charset="2"/>
              </a:rPr>
              <a:t>Fortlaufende Nummerierung</a:t>
            </a:r>
          </a:p>
          <a:p>
            <a:pPr lvl="1"/>
            <a:r>
              <a:rPr lang="de-DE" dirty="0">
                <a:sym typeface="Wingdings" pitchFamily="2" charset="2"/>
              </a:rPr>
              <a:t>Unterschrift Wahlvorsteherin oder Wahlvorsteher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174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</a:t>
            </a:r>
            <a:r>
              <a:rPr lang="de-DE" sz="1600" dirty="0">
                <a:solidFill>
                  <a:prstClr val="white"/>
                </a:solidFill>
              </a:rPr>
              <a:t>bzw.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Beschlussfassung </a:t>
            </a:r>
            <a:r>
              <a:rPr lang="de-DE" sz="1600" dirty="0" smtClean="0">
                <a:solidFill>
                  <a:prstClr val="white"/>
                </a:solidFill>
              </a:rPr>
              <a:t>(2)</a:t>
            </a:r>
            <a:endParaRPr lang="de-DE" sz="1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Beschlussaufkleber für Stimmzettel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000" y="1773296"/>
            <a:ext cx="6135711" cy="43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8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bzw</a:t>
            </a:r>
            <a:r>
              <a:rPr lang="de-DE" sz="1600" dirty="0">
                <a:solidFill>
                  <a:prstClr val="white"/>
                </a:solidFill>
              </a:rPr>
              <a:t>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Beschlussfassung </a:t>
            </a:r>
            <a:r>
              <a:rPr lang="de-DE" sz="1600" dirty="0" smtClean="0">
                <a:solidFill>
                  <a:prstClr val="white"/>
                </a:solidFill>
              </a:rPr>
              <a:t>(3)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Zählen der insgesamt beschlussmäßig behandelten</a:t>
            </a:r>
            <a:br>
              <a:rPr lang="de-DE" dirty="0"/>
            </a:br>
            <a:r>
              <a:rPr lang="de-DE" dirty="0"/>
              <a:t>Stimmzettel des Stapels c)</a:t>
            </a:r>
          </a:p>
          <a:p>
            <a:r>
              <a:rPr lang="de-DE" dirty="0"/>
              <a:t>Summe in die Niederschrift </a:t>
            </a:r>
            <a:r>
              <a:rPr lang="de-DE" dirty="0" smtClean="0"/>
              <a:t>eintragen </a:t>
            </a:r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Beschlussmäßig behandelte </a:t>
            </a:r>
            <a:r>
              <a:rPr lang="de-DE" dirty="0"/>
              <a:t>Stimmzettel </a:t>
            </a:r>
            <a:br>
              <a:rPr lang="de-DE" dirty="0"/>
            </a:br>
            <a:r>
              <a:rPr lang="de-DE" dirty="0"/>
              <a:t>als Anlage zur Niederschrift</a:t>
            </a:r>
          </a:p>
        </p:txBody>
      </p:sp>
    </p:spTree>
    <p:extLst>
      <p:ext uri="{BB962C8B-B14F-4D97-AF65-F5344CB8AC3E}">
        <p14:creationId xmlns:p14="http://schemas.microsoft.com/office/powerpoint/2010/main" val="28231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bzw</a:t>
            </a:r>
            <a:r>
              <a:rPr lang="de-DE" sz="1600" dirty="0">
                <a:solidFill>
                  <a:prstClr val="white"/>
                </a:solidFill>
              </a:rPr>
              <a:t>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Beschlussfassung </a:t>
            </a:r>
            <a:r>
              <a:rPr lang="de-DE" sz="1600" dirty="0" smtClean="0">
                <a:solidFill>
                  <a:prstClr val="white"/>
                </a:solidFill>
              </a:rPr>
              <a:t>(4)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/>
              <a:t>Gesonderte</a:t>
            </a:r>
            <a:r>
              <a:rPr lang="de-DE" dirty="0"/>
              <a:t> Zuordnung der beschlussmäßig behandelten Stimmzettel des Stapels c) entsprechend der Beschlusslage</a:t>
            </a:r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672A470D-6D8A-4D13-9419-8C92E3E849EE}"/>
              </a:ext>
            </a:extLst>
          </p:cNvPr>
          <p:cNvGrpSpPr/>
          <p:nvPr/>
        </p:nvGrpSpPr>
        <p:grpSpPr>
          <a:xfrm>
            <a:off x="872849" y="2057359"/>
            <a:ext cx="7940128" cy="4076730"/>
            <a:chOff x="872849" y="2057359"/>
            <a:chExt cx="7940128" cy="4076730"/>
          </a:xfrm>
        </p:grpSpPr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2722A642-FAA9-4A6F-9012-63BBD51F3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17210" y="4759089"/>
              <a:ext cx="1728000" cy="1367249"/>
            </a:xfrm>
            <a:prstGeom prst="rect">
              <a:avLst/>
            </a:prstGeom>
          </p:spPr>
        </p:pic>
        <p:sp>
          <p:nvSpPr>
            <p:cNvPr id="58" name="Text Box 86">
              <a:extLst>
                <a:ext uri="{FF2B5EF4-FFF2-40B4-BE49-F238E27FC236}">
                  <a16:creationId xmlns:a16="http://schemas.microsoft.com/office/drawing/2014/main" id="{14354D32-6FC7-45E7-8B9E-D141F2694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014" y="4446404"/>
              <a:ext cx="18002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200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Wahlvorschlag 3</a:t>
              </a:r>
            </a:p>
          </p:txBody>
        </p:sp>
        <p:sp>
          <p:nvSpPr>
            <p:cNvPr id="59" name="Text Box 86">
              <a:extLst>
                <a:ext uri="{FF2B5EF4-FFF2-40B4-BE49-F238E27FC236}">
                  <a16:creationId xmlns:a16="http://schemas.microsoft.com/office/drawing/2014/main" id="{DBC5281D-449A-4D72-834E-DBA558FC4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025" y="4446403"/>
              <a:ext cx="180019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200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Wahlvorschlag 2</a:t>
              </a:r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C500C836-8ACD-444A-959A-BCB804EA3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31774" y="4766178"/>
              <a:ext cx="1728000" cy="1367249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D3AB4D28-7D86-4A94-9EEE-9614152E1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46832" y="4766841"/>
              <a:ext cx="1728000" cy="1367248"/>
            </a:xfrm>
            <a:prstGeom prst="rect">
              <a:avLst/>
            </a:prstGeom>
          </p:spPr>
        </p:pic>
        <p:sp>
          <p:nvSpPr>
            <p:cNvPr id="62" name="Text Box 86">
              <a:extLst>
                <a:ext uri="{FF2B5EF4-FFF2-40B4-BE49-F238E27FC236}">
                  <a16:creationId xmlns:a16="http://schemas.microsoft.com/office/drawing/2014/main" id="{603AFD38-B5F8-4812-9477-94CBFC950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1983" y="4446404"/>
              <a:ext cx="18002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200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Wahlvorschlag 1</a:t>
              </a:r>
            </a:p>
          </p:txBody>
        </p:sp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568BFCAF-4653-4117-988C-7C3ACE8CE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2849" y="2057359"/>
              <a:ext cx="1800000" cy="1424218"/>
            </a:xfrm>
            <a:prstGeom prst="rect">
              <a:avLst/>
            </a:prstGeom>
          </p:spPr>
        </p:pic>
        <p:grpSp>
          <p:nvGrpSpPr>
            <p:cNvPr id="64" name="Group 79">
              <a:extLst>
                <a:ext uri="{FF2B5EF4-FFF2-40B4-BE49-F238E27FC236}">
                  <a16:creationId xmlns:a16="http://schemas.microsoft.com/office/drawing/2014/main" id="{2C85D4FD-4FB7-4790-97FF-F65D969BCA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71147" y="5764873"/>
              <a:ext cx="1101794" cy="256916"/>
              <a:chOff x="3186" y="2543"/>
              <a:chExt cx="907" cy="181"/>
            </a:xfrm>
          </p:grpSpPr>
          <p:sp>
            <p:nvSpPr>
              <p:cNvPr id="74" name="AutoShape 80">
                <a:extLst>
                  <a:ext uri="{FF2B5EF4-FFF2-40B4-BE49-F238E27FC236}">
                    <a16:creationId xmlns:a16="http://schemas.microsoft.com/office/drawing/2014/main" id="{42E09CB6-C43F-4DE4-BE4E-28726F17F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543"/>
                <a:ext cx="272" cy="18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9D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99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75" name="AutoShape 81">
                <a:extLst>
                  <a:ext uri="{FF2B5EF4-FFF2-40B4-BE49-F238E27FC236}">
                    <a16:creationId xmlns:a16="http://schemas.microsoft.com/office/drawing/2014/main" id="{AAD4813B-3C8E-4C8D-B815-742CF73AE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543"/>
                <a:ext cx="272" cy="18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9D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99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78" name="AutoShape 82">
                <a:extLst>
                  <a:ext uri="{FF2B5EF4-FFF2-40B4-BE49-F238E27FC236}">
                    <a16:creationId xmlns:a16="http://schemas.microsoft.com/office/drawing/2014/main" id="{5DEA022B-C1C2-481C-8D80-D4423B028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1" y="2543"/>
                <a:ext cx="272" cy="18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9D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99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</p:grpSp>
        <p:sp>
          <p:nvSpPr>
            <p:cNvPr id="65" name="Text Box 194">
              <a:extLst>
                <a:ext uri="{FF2B5EF4-FFF2-40B4-BE49-F238E27FC236}">
                  <a16:creationId xmlns:a16="http://schemas.microsoft.com/office/drawing/2014/main" id="{E74A822A-F395-406A-BEC3-1B5131F0E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2515" y="2339588"/>
              <a:ext cx="3681531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Beschluss </a:t>
              </a:r>
              <a:r>
                <a:rPr lang="de-DE" dirty="0">
                  <a:solidFill>
                    <a:srgbClr val="C00000"/>
                  </a:solidFill>
                </a:rPr>
                <a:t>„ungültig“</a:t>
              </a:r>
            </a:p>
            <a:p>
              <a:pPr algn="ctr" eaLnBrk="1" hangingPunct="1"/>
              <a:endParaRPr lang="de-DE" sz="1200" b="0" dirty="0">
                <a:solidFill>
                  <a:srgbClr val="C00000"/>
                </a:solidFill>
              </a:endParaRPr>
            </a:p>
            <a:p>
              <a:pPr algn="ctr" eaLnBrk="1" hangingPunct="1"/>
              <a:r>
                <a:rPr lang="de-DE" sz="1600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</a:t>
              </a:r>
              <a:r>
                <a:rPr lang="de-DE" sz="1600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 gesonderte Zuordnung zu: </a:t>
              </a:r>
            </a:p>
            <a:p>
              <a:pPr eaLnBrk="1" hangingPunct="1"/>
              <a:endParaRPr lang="de-DE" b="0" dirty="0">
                <a:solidFill>
                  <a:srgbClr val="C00000"/>
                </a:solidFill>
              </a:endParaRPr>
            </a:p>
          </p:txBody>
        </p:sp>
        <p:sp>
          <p:nvSpPr>
            <p:cNvPr id="66" name="Text Box 194">
              <a:extLst>
                <a:ext uri="{FF2B5EF4-FFF2-40B4-BE49-F238E27FC236}">
                  <a16:creationId xmlns:a16="http://schemas.microsoft.com/office/drawing/2014/main" id="{A3A5D91D-EB41-43B5-B361-EFDA0D71E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691" y="3645024"/>
              <a:ext cx="5062533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 Beschluss</a:t>
              </a:r>
              <a:r>
                <a:rPr lang="de-DE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>
                  <a:solidFill>
                    <a:srgbClr val="009900"/>
                  </a:solidFill>
                </a:rPr>
                <a:t>„gültig“ </a:t>
              </a:r>
              <a:r>
                <a:rPr lang="de-DE" sz="1600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</a:t>
              </a:r>
              <a:r>
                <a:rPr lang="de-DE" sz="1600" dirty="0">
                  <a:solidFill>
                    <a:srgbClr val="009900"/>
                  </a:solidFill>
                  <a:sym typeface="Wingdings" panose="05000000000000000000" pitchFamily="2" charset="2"/>
                </a:rPr>
                <a:t> </a:t>
              </a:r>
              <a:r>
                <a:rPr lang="de-DE" sz="1600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gesonderte Zuordnung</a:t>
              </a:r>
            </a:p>
            <a:p>
              <a:pPr eaLnBrk="1" hangingPunct="1"/>
              <a:endParaRPr lang="de-DE" sz="1200" dirty="0">
                <a:solidFill>
                  <a:srgbClr val="58585A"/>
                </a:solidFill>
                <a:latin typeface="Arial" pitchFamily="34" charset="0"/>
                <a:cs typeface="Arial" pitchFamily="34" charset="0"/>
              </a:endParaRPr>
            </a:p>
            <a:p>
              <a:pPr eaLnBrk="1" hangingPunct="1">
                <a:tabLst>
                  <a:tab pos="1882775" algn="l"/>
                  <a:tab pos="3675063" algn="l"/>
                </a:tabLst>
              </a:pPr>
              <a:r>
                <a:rPr lang="de-DE" sz="1600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  zu:	zu:	zu: </a:t>
              </a:r>
              <a:endParaRPr lang="de-DE" dirty="0">
                <a:solidFill>
                  <a:srgbClr val="58585A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DBDC25E6-C791-4886-88C3-E2712FDE2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84977" y="3168127"/>
              <a:ext cx="1728000" cy="1367249"/>
            </a:xfrm>
            <a:prstGeom prst="rect">
              <a:avLst/>
            </a:prstGeom>
          </p:spPr>
        </p:pic>
        <p:cxnSp>
          <p:nvCxnSpPr>
            <p:cNvPr id="68" name="Gerade Verbindung mit Pfeil 67">
              <a:extLst>
                <a:ext uri="{FF2B5EF4-FFF2-40B4-BE49-F238E27FC236}">
                  <a16:creationId xmlns:a16="http://schemas.microsoft.com/office/drawing/2014/main" id="{B27EAB19-D3A8-467C-BC54-1689301223F7}"/>
                </a:ext>
              </a:extLst>
            </p:cNvPr>
            <p:cNvCxnSpPr/>
            <p:nvPr/>
          </p:nvCxnSpPr>
          <p:spPr>
            <a:xfrm>
              <a:off x="2411615" y="4095142"/>
              <a:ext cx="0" cy="351262"/>
            </a:xfrm>
            <a:prstGeom prst="straightConnector1">
              <a:avLst/>
            </a:prstGeom>
            <a:noFill/>
            <a:ln w="38100">
              <a:solidFill>
                <a:srgbClr val="009DE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Gerade Verbindung mit Pfeil 68">
              <a:extLst>
                <a:ext uri="{FF2B5EF4-FFF2-40B4-BE49-F238E27FC236}">
                  <a16:creationId xmlns:a16="http://schemas.microsoft.com/office/drawing/2014/main" id="{6A3A908F-45A4-4CAE-BA30-0F39A4379C01}"/>
                </a:ext>
              </a:extLst>
            </p:cNvPr>
            <p:cNvCxnSpPr/>
            <p:nvPr/>
          </p:nvCxnSpPr>
          <p:spPr>
            <a:xfrm>
              <a:off x="4185671" y="4095142"/>
              <a:ext cx="0" cy="351262"/>
            </a:xfrm>
            <a:prstGeom prst="straightConnector1">
              <a:avLst/>
            </a:prstGeom>
            <a:noFill/>
            <a:ln w="38100">
              <a:solidFill>
                <a:srgbClr val="009DE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Gerade Verbindung mit Pfeil 69">
              <a:extLst>
                <a:ext uri="{FF2B5EF4-FFF2-40B4-BE49-F238E27FC236}">
                  <a16:creationId xmlns:a16="http://schemas.microsoft.com/office/drawing/2014/main" id="{4F3868A6-E415-4C55-994C-52998D16C56D}"/>
                </a:ext>
              </a:extLst>
            </p:cNvPr>
            <p:cNvCxnSpPr/>
            <p:nvPr/>
          </p:nvCxnSpPr>
          <p:spPr>
            <a:xfrm>
              <a:off x="5967175" y="4095142"/>
              <a:ext cx="0" cy="351262"/>
            </a:xfrm>
            <a:prstGeom prst="straightConnector1">
              <a:avLst/>
            </a:prstGeom>
            <a:noFill/>
            <a:ln w="38100">
              <a:solidFill>
                <a:srgbClr val="009DE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Gerade Verbindung 78">
              <a:extLst>
                <a:ext uri="{FF2B5EF4-FFF2-40B4-BE49-F238E27FC236}">
                  <a16:creationId xmlns:a16="http://schemas.microsoft.com/office/drawing/2014/main" id="{6EE7A200-2C03-4572-BAE0-E4D5B20A502A}"/>
                </a:ext>
              </a:extLst>
            </p:cNvPr>
            <p:cNvCxnSpPr/>
            <p:nvPr/>
          </p:nvCxnSpPr>
          <p:spPr>
            <a:xfrm>
              <a:off x="1763687" y="4095142"/>
              <a:ext cx="4222800" cy="8526"/>
            </a:xfrm>
            <a:prstGeom prst="line">
              <a:avLst/>
            </a:prstGeom>
            <a:noFill/>
            <a:ln w="38100">
              <a:solidFill>
                <a:srgbClr val="009DE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Gerade Verbindung mit Pfeil 71">
              <a:extLst>
                <a:ext uri="{FF2B5EF4-FFF2-40B4-BE49-F238E27FC236}">
                  <a16:creationId xmlns:a16="http://schemas.microsoft.com/office/drawing/2014/main" id="{A92A180C-C1CD-4F4A-8294-B799956558E1}"/>
                </a:ext>
              </a:extLst>
            </p:cNvPr>
            <p:cNvCxnSpPr/>
            <p:nvPr/>
          </p:nvCxnSpPr>
          <p:spPr>
            <a:xfrm>
              <a:off x="1778636" y="3760530"/>
              <a:ext cx="0" cy="351262"/>
            </a:xfrm>
            <a:prstGeom prst="straightConnector1">
              <a:avLst/>
            </a:prstGeom>
            <a:noFill/>
            <a:ln w="38100">
              <a:solidFill>
                <a:srgbClr val="009DE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Freihandform 123">
              <a:extLst>
                <a:ext uri="{FF2B5EF4-FFF2-40B4-BE49-F238E27FC236}">
                  <a16:creationId xmlns:a16="http://schemas.microsoft.com/office/drawing/2014/main" id="{50732225-66EB-4B51-8A19-AB9D86A373B9}"/>
                </a:ext>
              </a:extLst>
            </p:cNvPr>
            <p:cNvSpPr/>
            <p:nvPr/>
          </p:nvSpPr>
          <p:spPr>
            <a:xfrm>
              <a:off x="2875930" y="2743200"/>
              <a:ext cx="5062533" cy="331596"/>
            </a:xfrm>
            <a:custGeom>
              <a:avLst/>
              <a:gdLst>
                <a:gd name="connsiteX0" fmla="*/ 0 w 3245618"/>
                <a:gd name="connsiteY0" fmla="*/ 0 h 331596"/>
                <a:gd name="connsiteX1" fmla="*/ 3245618 w 3245618"/>
                <a:gd name="connsiteY1" fmla="*/ 0 h 331596"/>
                <a:gd name="connsiteX2" fmla="*/ 3245618 w 3245618"/>
                <a:gd name="connsiteY2" fmla="*/ 331596 h 3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5618" h="331596">
                  <a:moveTo>
                    <a:pt x="0" y="0"/>
                  </a:moveTo>
                  <a:lnTo>
                    <a:pt x="3245618" y="0"/>
                  </a:lnTo>
                  <a:lnTo>
                    <a:pt x="3245618" y="331596"/>
                  </a:lnTo>
                </a:path>
              </a:pathLst>
            </a:custGeom>
            <a:noFill/>
            <a:ln w="38100">
              <a:solidFill>
                <a:srgbClr val="009DE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4442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bzw</a:t>
            </a:r>
            <a:r>
              <a:rPr lang="de-DE" sz="1600" dirty="0">
                <a:solidFill>
                  <a:prstClr val="white"/>
                </a:solidFill>
              </a:rPr>
              <a:t>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Ungültige </a:t>
            </a:r>
            <a:r>
              <a:rPr lang="de-DE" sz="1600" dirty="0" smtClean="0">
                <a:solidFill>
                  <a:prstClr val="white"/>
                </a:solidFill>
              </a:rPr>
              <a:t>Stimmzettel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Zählen und Gegenzählen des Stapels b)</a:t>
            </a:r>
          </a:p>
          <a:p>
            <a:pPr lvl="1">
              <a:spcAft>
                <a:spcPts val="600"/>
              </a:spcAft>
            </a:pPr>
            <a:r>
              <a:rPr lang="de-DE" dirty="0">
                <a:sym typeface="Wingdings" pitchFamily="2" charset="2"/>
              </a:rPr>
              <a:t>Nicht gekennzeichnete </a:t>
            </a:r>
            <a:r>
              <a:rPr lang="de-DE" dirty="0" smtClean="0">
                <a:sym typeface="Wingdings" pitchFamily="2" charset="2"/>
              </a:rPr>
              <a:t>Stimmzettel</a:t>
            </a:r>
            <a:endParaRPr lang="de-DE" dirty="0">
              <a:sym typeface="Wingdings" pitchFamily="2" charset="2"/>
            </a:endParaRPr>
          </a:p>
          <a:p>
            <a:pPr lvl="1"/>
            <a:r>
              <a:rPr lang="de-DE" dirty="0">
                <a:sym typeface="Wingdings" pitchFamily="2" charset="2"/>
              </a:rPr>
              <a:t>Durch Beschluss für ungültig erklärte Stimmzettel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(unter Beibehaltung der gesonderten Zuordnung)</a:t>
            </a:r>
          </a:p>
          <a:p>
            <a:r>
              <a:rPr lang="de-DE" dirty="0">
                <a:sym typeface="Wingdings" pitchFamily="2" charset="2"/>
              </a:rPr>
              <a:t>Eintrag der Zahlen in die Niederschrift und Summenbildung</a:t>
            </a:r>
            <a:r>
              <a:rPr lang="de-DE" sz="1100" dirty="0">
                <a:sym typeface="Wingdings" pitchFamily="2" charset="2"/>
              </a:rPr>
              <a:t/>
            </a:r>
            <a:br>
              <a:rPr lang="de-DE" sz="1100" dirty="0">
                <a:sym typeface="Wingdings" pitchFamily="2" charset="2"/>
              </a:rPr>
            </a:br>
            <a:r>
              <a:rPr lang="de-DE" sz="1100" dirty="0">
                <a:sym typeface="Wingdings" pitchFamily="2" charset="2"/>
              </a:rPr>
              <a:t/>
            </a:r>
            <a:br>
              <a:rPr lang="de-DE" sz="1100" dirty="0">
                <a:sym typeface="Wingdings" pitchFamily="2" charset="2"/>
              </a:rPr>
            </a:br>
            <a:endParaRPr lang="de-D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0906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</a:t>
            </a:r>
            <a:r>
              <a:rPr lang="de-DE" sz="1600" dirty="0">
                <a:solidFill>
                  <a:prstClr val="white"/>
                </a:solidFill>
              </a:rPr>
              <a:t>bzw.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Gültige </a:t>
            </a:r>
            <a:r>
              <a:rPr lang="de-DE" sz="1600" dirty="0" smtClean="0">
                <a:solidFill>
                  <a:prstClr val="white"/>
                </a:solidFill>
              </a:rPr>
              <a:t>Stimmzettel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Zählen und Gegenzählen des Stapels a) je Wahlvorschlag</a:t>
            </a:r>
          </a:p>
          <a:p>
            <a:pPr lvl="1">
              <a:spcAft>
                <a:spcPts val="600"/>
              </a:spcAft>
            </a:pPr>
            <a:r>
              <a:rPr lang="de-DE" dirty="0">
                <a:sym typeface="Wingdings" pitchFamily="2" charset="2"/>
              </a:rPr>
              <a:t>Zweifelsfrei gültig gekennzeichnete Stimmzettel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(geordnet nach sich bewerbenden Personen)</a:t>
            </a:r>
          </a:p>
          <a:p>
            <a:pPr lvl="1"/>
            <a:r>
              <a:rPr lang="de-DE" dirty="0">
                <a:sym typeface="Wingdings" pitchFamily="2" charset="2"/>
              </a:rPr>
              <a:t>Durch Beschluss für gültig erklärte Stimmzettel,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(unter Beibehaltung der gesonderten Zuordnung)</a:t>
            </a:r>
          </a:p>
          <a:p>
            <a:r>
              <a:rPr lang="de-DE" dirty="0">
                <a:sym typeface="Wingdings" pitchFamily="2" charset="2"/>
              </a:rPr>
              <a:t>Eintrag der Zahlen in die Niederschrift </a:t>
            </a:r>
            <a:br>
              <a:rPr lang="de-DE" dirty="0">
                <a:sym typeface="Wingdings" pitchFamily="2" charset="2"/>
              </a:rPr>
            </a:br>
            <a:endParaRPr lang="de-D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844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bzw</a:t>
            </a:r>
            <a:r>
              <a:rPr lang="de-DE" sz="1600" dirty="0">
                <a:solidFill>
                  <a:prstClr val="white"/>
                </a:solidFill>
              </a:rPr>
              <a:t>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Summenbildung und Kontrolle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8998" y="1268760"/>
            <a:ext cx="7929426" cy="4824536"/>
          </a:xfrm>
        </p:spPr>
        <p:txBody>
          <a:bodyPr/>
          <a:lstStyle/>
          <a:p>
            <a:r>
              <a:rPr lang="de-DE" dirty="0">
                <a:sym typeface="Wingdings" pitchFamily="2" charset="2"/>
              </a:rPr>
              <a:t>Summenbildung der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„Abgegebenen Stimmzettel </a:t>
            </a:r>
            <a:r>
              <a:rPr lang="de-DE" dirty="0" smtClean="0">
                <a:sym typeface="Wingdings" pitchFamily="2" charset="2"/>
              </a:rPr>
              <a:t>zusammen“ D + C = E</a:t>
            </a:r>
          </a:p>
          <a:p>
            <a:pPr>
              <a:spcBef>
                <a:spcPts val="1800"/>
              </a:spcBef>
            </a:pPr>
            <a:r>
              <a:rPr lang="de-DE" dirty="0" smtClean="0">
                <a:sym typeface="Wingdings" pitchFamily="2" charset="2"/>
              </a:rPr>
              <a:t>Kontrolle der Plausibilität:</a:t>
            </a:r>
            <a:br>
              <a:rPr lang="de-DE" dirty="0" smtClean="0">
                <a:sym typeface="Wingdings" pitchFamily="2" charset="2"/>
              </a:rPr>
            </a:br>
            <a:r>
              <a:rPr lang="de-DE" dirty="0" smtClean="0">
                <a:sym typeface="Wingdings" pitchFamily="2" charset="2"/>
              </a:rPr>
              <a:t>Zahl der Wählerinnen und Wähler B = Abgegebene Stimmzettel E</a:t>
            </a:r>
            <a:endParaRPr lang="de-D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073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Bürgermeister bzw</a:t>
            </a:r>
            <a:r>
              <a:rPr lang="de-DE" sz="1600" dirty="0">
                <a:solidFill>
                  <a:prstClr val="white"/>
                </a:solidFill>
              </a:rPr>
              <a:t>. Landrätin / Landrat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Abschluss der Ergebnisfeststellung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Feststellung des </a:t>
            </a:r>
            <a:r>
              <a:rPr lang="de-DE" dirty="0" smtClean="0"/>
              <a:t>Ergebnisses </a:t>
            </a:r>
            <a:r>
              <a:rPr lang="de-DE" dirty="0"/>
              <a:t>und </a:t>
            </a:r>
            <a:r>
              <a:rPr lang="de-DE" dirty="0" smtClean="0"/>
              <a:t>Bekanntgabe durch den Wahlvorsteher</a:t>
            </a:r>
            <a:endParaRPr lang="de-DE" dirty="0"/>
          </a:p>
          <a:p>
            <a:r>
              <a:rPr lang="de-DE" dirty="0"/>
              <a:t>Durchgabe der Schnellmeldung auf jeweiligem Vordruck </a:t>
            </a:r>
            <a:r>
              <a:rPr lang="de-DE" dirty="0" smtClean="0"/>
              <a:t>V3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smtClean="0">
                <a:sym typeface="Wingdings" panose="05000000000000000000" pitchFamily="2" charset="2"/>
              </a:rPr>
              <a:t> 08638 959 106</a:t>
            </a:r>
            <a:endParaRPr lang="de-DE" dirty="0"/>
          </a:p>
          <a:p>
            <a:pPr>
              <a:spcAft>
                <a:spcPts val="600"/>
              </a:spcAft>
            </a:pPr>
            <a:r>
              <a:rPr lang="de-DE" dirty="0"/>
              <a:t>Unterschriften aller </a:t>
            </a:r>
            <a:r>
              <a:rPr lang="de-DE" dirty="0" smtClean="0"/>
              <a:t>Wahlvorstandsmitglieder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Ordnen </a:t>
            </a:r>
            <a:r>
              <a:rPr lang="de-DE" dirty="0"/>
              <a:t>und Verpacken der </a:t>
            </a:r>
            <a:r>
              <a:rPr lang="de-DE" dirty="0" smtClean="0"/>
              <a:t>Wahlunterlagen</a:t>
            </a:r>
            <a:endParaRPr lang="de-DE" dirty="0"/>
          </a:p>
          <a:p>
            <a:pPr>
              <a:spcAft>
                <a:spcPts val="600"/>
              </a:spcAft>
            </a:pPr>
            <a:r>
              <a:rPr lang="de-DE" dirty="0"/>
              <a:t>Übergabe der Wahlunterlagen </a:t>
            </a:r>
            <a:r>
              <a:rPr lang="de-DE" dirty="0" smtClean="0"/>
              <a:t>(</a:t>
            </a:r>
            <a:r>
              <a:rPr lang="de-DE" dirty="0"/>
              <a:t>insbesondere Niederschrift mit Anlagen)</a:t>
            </a:r>
          </a:p>
          <a:p>
            <a:pPr>
              <a:spcAft>
                <a:spcPts val="600"/>
              </a:spcAft>
            </a:pPr>
            <a:r>
              <a:rPr lang="de-DE" dirty="0"/>
              <a:t>Beginn der </a:t>
            </a:r>
            <a:r>
              <a:rPr lang="de-DE" dirty="0" smtClean="0"/>
              <a:t>Ergebnisermittlung der Stadtratswahl</a:t>
            </a:r>
            <a:r>
              <a:rPr lang="de-DE" dirty="0"/>
              <a:t> </a:t>
            </a:r>
            <a:r>
              <a:rPr lang="de-DE" dirty="0" smtClean="0"/>
              <a:t>und </a:t>
            </a:r>
            <a:r>
              <a:rPr lang="de-DE" dirty="0"/>
              <a:t>im Anschluss daran der Kreistagswahl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523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Wahlvorstand – Anwesenheit und Beschlussfähigkeit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8998" y="1268760"/>
            <a:ext cx="8577498" cy="4824536"/>
          </a:xfrm>
        </p:spPr>
        <p:txBody>
          <a:bodyPr/>
          <a:lstStyle/>
          <a:p>
            <a:r>
              <a:rPr lang="de-DE" dirty="0">
                <a:sym typeface="Wingdings" pitchFamily="2" charset="2"/>
              </a:rPr>
              <a:t>Von 08:00 bis 18:00 Uhr: mindestens 3 Mitglieder</a:t>
            </a:r>
          </a:p>
          <a:p>
            <a:r>
              <a:rPr lang="de-DE" dirty="0">
                <a:sym typeface="Wingdings" pitchFamily="2" charset="2"/>
              </a:rPr>
              <a:t>Ab 18:00 Uhr: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grundsätzlich alle, mindestens 3 Mitglieder</a:t>
            </a:r>
          </a:p>
          <a:p>
            <a:r>
              <a:rPr lang="de-DE" dirty="0">
                <a:sym typeface="Wingdings" pitchFamily="2" charset="2"/>
              </a:rPr>
              <a:t>Ständig: </a:t>
            </a:r>
            <a:r>
              <a:rPr lang="de-DE" dirty="0" smtClean="0">
                <a:sym typeface="Wingdings" pitchFamily="2" charset="2"/>
              </a:rPr>
              <a:t>Wahlvorsteher </a:t>
            </a:r>
            <a:r>
              <a:rPr lang="de-DE" dirty="0">
                <a:sym typeface="Wingdings" pitchFamily="2" charset="2"/>
              </a:rPr>
              <a:t>sowie </a:t>
            </a:r>
            <a:r>
              <a:rPr lang="de-DE" dirty="0" smtClean="0">
                <a:sym typeface="Wingdings" pitchFamily="2" charset="2"/>
              </a:rPr>
              <a:t>Schriftführer </a:t>
            </a:r>
            <a:r>
              <a:rPr lang="de-DE" dirty="0">
                <a:sym typeface="Wingdings" pitchFamily="2" charset="2"/>
              </a:rPr>
              <a:t>oder deren Stellvertretungen</a:t>
            </a:r>
          </a:p>
          <a:p>
            <a:r>
              <a:rPr lang="de-DE" dirty="0">
                <a:sym typeface="Wingdings" pitchFamily="2" charset="2"/>
              </a:rPr>
              <a:t>Öffentliche Beschlussfassung durch Stimmenmehrheit,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bei Stimmengleichheit entscheidet </a:t>
            </a:r>
            <a:r>
              <a:rPr lang="de-DE" dirty="0" smtClean="0">
                <a:sym typeface="Wingdings" pitchFamily="2" charset="2"/>
              </a:rPr>
              <a:t>der Wahlvorsteher</a:t>
            </a:r>
            <a:endParaRPr lang="de-D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6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Zählung der Stimmzettel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8998" y="1268760"/>
            <a:ext cx="8505490" cy="4824536"/>
          </a:xfrm>
        </p:spPr>
        <p:txBody>
          <a:bodyPr/>
          <a:lstStyle/>
          <a:p>
            <a:r>
              <a:rPr lang="de-DE" dirty="0"/>
              <a:t>Zählung der Stimmzettel</a:t>
            </a:r>
          </a:p>
          <a:p>
            <a:pPr>
              <a:spcBef>
                <a:spcPts val="2400"/>
              </a:spcBef>
            </a:pPr>
            <a:r>
              <a:rPr lang="de-DE" dirty="0" smtClean="0"/>
              <a:t>Kontrolle </a:t>
            </a:r>
            <a:r>
              <a:rPr lang="de-DE" dirty="0"/>
              <a:t>unter Nr. 3.3.3:</a:t>
            </a:r>
            <a:br>
              <a:rPr lang="de-DE" dirty="0"/>
            </a:br>
            <a:r>
              <a:rPr lang="de-DE" dirty="0"/>
              <a:t>Zahl der Stimmzettel E unter Nr. 3.3.2 </a:t>
            </a:r>
            <a:br>
              <a:rPr lang="de-DE" dirty="0"/>
            </a:br>
            <a:r>
              <a:rPr lang="de-DE" dirty="0"/>
              <a:t>= Anzahl der </a:t>
            </a:r>
            <a:r>
              <a:rPr lang="de-DE" dirty="0" smtClean="0"/>
              <a:t>„Wähler </a:t>
            </a:r>
            <a:r>
              <a:rPr lang="de-DE" dirty="0"/>
              <a:t>zusammen“ B </a:t>
            </a:r>
            <a:endParaRPr lang="de-DE" dirty="0" smtClean="0"/>
          </a:p>
          <a:p>
            <a:pPr>
              <a:spcBef>
                <a:spcPts val="2400"/>
              </a:spcBef>
            </a:pPr>
            <a:r>
              <a:rPr lang="de-DE" dirty="0" smtClean="0"/>
              <a:t>Abweichungen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309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Sortierung der Stimmzettel (1)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8998" y="1268760"/>
            <a:ext cx="8505490" cy="4824536"/>
          </a:xfrm>
        </p:spPr>
        <p:txBody>
          <a:bodyPr/>
          <a:lstStyle/>
          <a:p>
            <a:r>
              <a:rPr lang="de-DE" dirty="0"/>
              <a:t>Stapel a)</a:t>
            </a:r>
            <a:br>
              <a:rPr lang="de-DE" dirty="0"/>
            </a:br>
            <a:r>
              <a:rPr lang="de-DE" b="1" dirty="0">
                <a:solidFill>
                  <a:srgbClr val="009900"/>
                </a:solidFill>
                <a:sym typeface="Wingdings" pitchFamily="2" charset="2"/>
              </a:rPr>
              <a:t>Zweifelsfrei gültige</a:t>
            </a:r>
            <a:r>
              <a:rPr lang="de-DE" dirty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de-DE" dirty="0">
                <a:sym typeface="Wingdings" pitchFamily="2" charset="2"/>
              </a:rPr>
              <a:t>Stimmzettel,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auf denen </a:t>
            </a:r>
            <a:r>
              <a:rPr lang="de-DE" u="sng" dirty="0">
                <a:sym typeface="Wingdings" pitchFamily="2" charset="2"/>
              </a:rPr>
              <a:t>ein</a:t>
            </a:r>
            <a:r>
              <a:rPr lang="de-DE" dirty="0">
                <a:sym typeface="Wingdings" pitchFamily="2" charset="2"/>
              </a:rPr>
              <a:t> Wahlvorschlag </a:t>
            </a:r>
            <a:r>
              <a:rPr lang="de-DE" u="sng" dirty="0">
                <a:sym typeface="Wingdings" pitchFamily="2" charset="2"/>
              </a:rPr>
              <a:t>unverändert</a:t>
            </a:r>
            <a:r>
              <a:rPr lang="de-DE" dirty="0">
                <a:sym typeface="Wingdings" pitchFamily="2" charset="2"/>
              </a:rPr>
              <a:t> gekennzeichnet wurde, geordnet nach Wahlvorschlägen</a:t>
            </a:r>
          </a:p>
          <a:p>
            <a:pPr lvl="1"/>
            <a:endParaRPr lang="de-DE" dirty="0">
              <a:sym typeface="Wingdings" pitchFamily="2" charset="2"/>
            </a:endParaRP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2" y="2961208"/>
            <a:ext cx="2618435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Sortierung der Stimmzettel (2)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 b)</a:t>
            </a:r>
            <a:br>
              <a:rPr lang="de-DE" dirty="0"/>
            </a:br>
            <a:r>
              <a:rPr lang="de-DE" b="1" dirty="0">
                <a:solidFill>
                  <a:srgbClr val="009900"/>
                </a:solidFill>
                <a:sym typeface="Wingdings" pitchFamily="2" charset="2"/>
              </a:rPr>
              <a:t>Zweifelsfrei gültige</a:t>
            </a:r>
            <a:r>
              <a:rPr lang="de-DE" dirty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de-DE" dirty="0">
                <a:sym typeface="Wingdings" pitchFamily="2" charset="2"/>
              </a:rPr>
              <a:t>Stimmzettel, die </a:t>
            </a:r>
            <a:r>
              <a:rPr lang="de-DE" u="sng" dirty="0">
                <a:sym typeface="Wingdings" pitchFamily="2" charset="2"/>
              </a:rPr>
              <a:t>innerhalb eines </a:t>
            </a:r>
            <a:r>
              <a:rPr lang="de-DE" dirty="0">
                <a:sym typeface="Wingdings" pitchFamily="2" charset="2"/>
              </a:rPr>
              <a:t>Wahlvorschlags </a:t>
            </a:r>
            <a:r>
              <a:rPr lang="de-DE" u="sng" dirty="0">
                <a:sym typeface="Wingdings" pitchFamily="2" charset="2"/>
              </a:rPr>
              <a:t>verändert</a:t>
            </a:r>
            <a:r>
              <a:rPr lang="de-DE" dirty="0">
                <a:sym typeface="Wingdings" pitchFamily="2" charset="2"/>
              </a:rPr>
              <a:t> gekennzeichnet wurden,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geordnet nach Wahlvorschlägen</a:t>
            </a:r>
          </a:p>
          <a:p>
            <a:pPr lvl="1"/>
            <a:endParaRPr lang="de-DE" dirty="0">
              <a:sym typeface="Wingdings" pitchFamily="2" charset="2"/>
            </a:endParaRP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791" y="2961208"/>
            <a:ext cx="2618435" cy="23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Sortierung der Stimmzettel (3)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 c)</a:t>
            </a:r>
            <a:br>
              <a:rPr lang="de-DE" dirty="0"/>
            </a:br>
            <a:r>
              <a:rPr lang="de-DE" b="1" dirty="0">
                <a:solidFill>
                  <a:srgbClr val="009900"/>
                </a:solidFill>
                <a:sym typeface="Wingdings" pitchFamily="2" charset="2"/>
              </a:rPr>
              <a:t>Zweifelsfrei gültige</a:t>
            </a:r>
            <a:r>
              <a:rPr lang="de-DE" dirty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de-DE" dirty="0">
                <a:sym typeface="Wingdings" pitchFamily="2" charset="2"/>
              </a:rPr>
              <a:t>Stimmzettel, auf denen </a:t>
            </a:r>
            <a:r>
              <a:rPr lang="de-DE" u="sng" dirty="0">
                <a:sym typeface="Wingdings" pitchFamily="2" charset="2"/>
              </a:rPr>
              <a:t>verschiedene</a:t>
            </a:r>
            <a:r>
              <a:rPr lang="de-DE" dirty="0">
                <a:sym typeface="Wingdings" pitchFamily="2" charset="2"/>
              </a:rPr>
              <a:t> Wahlvorschläge </a:t>
            </a:r>
            <a:r>
              <a:rPr lang="de-DE" u="sng" dirty="0">
                <a:sym typeface="Wingdings" pitchFamily="2" charset="2"/>
              </a:rPr>
              <a:t>verändert</a:t>
            </a:r>
            <a:r>
              <a:rPr lang="de-DE" dirty="0">
                <a:sym typeface="Wingdings" pitchFamily="2" charset="2"/>
              </a:rPr>
              <a:t> gekennzeichnet wurden</a:t>
            </a:r>
          </a:p>
          <a:p>
            <a:pPr lvl="1"/>
            <a:endParaRPr lang="de-DE" dirty="0">
              <a:sym typeface="Wingdings" pitchFamily="2" charset="2"/>
            </a:endParaRP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1797" y="2961209"/>
            <a:ext cx="2618434" cy="23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Sortierung der Stimmzettel (4)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Stapel d)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Nicht gekennzeichnete (= leer abgegebene) Stimmzettel</a:t>
            </a:r>
          </a:p>
          <a:p>
            <a:endParaRPr lang="de-DE" dirty="0">
              <a:sym typeface="Wingdings" pitchFamily="2" charset="2"/>
            </a:endParaRPr>
          </a:p>
          <a:p>
            <a:pPr lvl="1"/>
            <a:endParaRPr lang="de-DE" dirty="0">
              <a:sym typeface="Wingdings" pitchFamily="2" charset="2"/>
            </a:endParaRP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411" y="2171894"/>
            <a:ext cx="2618435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Sortierung der Stimmzettel (5)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Stapel e)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Gekennzeichnete Stimmzettel mit Anlass zu Bedenken,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über die Beschluss zu fassen ist</a:t>
            </a:r>
          </a:p>
          <a:p>
            <a:pPr lvl="0"/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pPr lvl="1"/>
            <a:endParaRPr lang="de-DE" dirty="0">
              <a:sym typeface="Wingdings" pitchFamily="2" charset="2"/>
            </a:endParaRP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411" y="2457152"/>
            <a:ext cx="2618435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/>
              <a:t>Behandlung der ungekennzeichneten Stimmzettel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Bildung von </a:t>
            </a:r>
            <a:r>
              <a:rPr lang="de-DE" dirty="0" smtClean="0"/>
              <a:t>Arbeitsgruppen (Team A und Team B)</a:t>
            </a:r>
            <a:endParaRPr lang="de-DE" dirty="0"/>
          </a:p>
          <a:p>
            <a:r>
              <a:rPr lang="de-DE" dirty="0"/>
              <a:t>Eintrag in die </a:t>
            </a:r>
            <a:r>
              <a:rPr lang="de-DE" dirty="0" smtClean="0"/>
              <a:t>Niederschrift</a:t>
            </a:r>
            <a:endParaRPr lang="de-DE" dirty="0"/>
          </a:p>
          <a:p>
            <a:r>
              <a:rPr lang="de-DE" dirty="0"/>
              <a:t>Prüfung der nicht gekennzeichneten Stimmzettel des Stapels </a:t>
            </a:r>
            <a:r>
              <a:rPr lang="de-DE" dirty="0" smtClean="0"/>
              <a:t>d)</a:t>
            </a:r>
            <a:endParaRPr lang="de-DE" dirty="0"/>
          </a:p>
          <a:p>
            <a:r>
              <a:rPr lang="de-DE" dirty="0" smtClean="0"/>
              <a:t>Jeweils </a:t>
            </a:r>
            <a:r>
              <a:rPr lang="de-DE" dirty="0"/>
              <a:t>ansagen, dass die Stimmvergabe ungültig ist</a:t>
            </a:r>
          </a:p>
        </p:txBody>
      </p:sp>
    </p:spTree>
    <p:extLst>
      <p:ext uri="{BB962C8B-B14F-4D97-AF65-F5344CB8AC3E}">
        <p14:creationId xmlns:p14="http://schemas.microsoft.com/office/powerpoint/2010/main" val="12349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Beschlussfassung (1)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Beschlussfassung über Stimmzettel mit Anlass zu Bedenken </a:t>
            </a:r>
            <a:br>
              <a:rPr lang="de-DE" dirty="0"/>
            </a:br>
            <a:r>
              <a:rPr lang="de-DE" dirty="0"/>
              <a:t>des Stapels e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/>
              <a:t>Anlass zu Bedenken bedeutet:</a:t>
            </a:r>
            <a:br>
              <a:rPr lang="de-DE" dirty="0"/>
            </a:br>
            <a:r>
              <a:rPr lang="de-DE" dirty="0"/>
              <a:t>Stimmzettel weder zweifelsfrei gültig noch leer</a:t>
            </a:r>
          </a:p>
        </p:txBody>
      </p:sp>
    </p:spTree>
    <p:extLst>
      <p:ext uri="{BB962C8B-B14F-4D97-AF65-F5344CB8AC3E}">
        <p14:creationId xmlns:p14="http://schemas.microsoft.com/office/powerpoint/2010/main" val="376695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Beschlussfassung (2)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Beschlussfassung in jedem Einzelfall</a:t>
            </a:r>
          </a:p>
          <a:p>
            <a:r>
              <a:rPr lang="de-DE" dirty="0"/>
              <a:t>Beschlussvermerk auf Rückseite des Stimmzettels anbringen</a:t>
            </a:r>
          </a:p>
          <a:p>
            <a:pPr lvl="1"/>
            <a:r>
              <a:rPr lang="de-DE" dirty="0">
                <a:sym typeface="Wingdings" pitchFamily="2" charset="2"/>
              </a:rPr>
              <a:t>Begründung für die „(teilweise) Gültigkeit“ bzw. „Ungültigkeit“</a:t>
            </a:r>
          </a:p>
          <a:p>
            <a:pPr lvl="1"/>
            <a:r>
              <a:rPr lang="de-DE" dirty="0">
                <a:sym typeface="Wingdings" pitchFamily="2" charset="2"/>
              </a:rPr>
              <a:t>Bei (teilweiser) Gültigkeit: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Für welche sich bewerbende Person bzw. für welchen Wahlvorschlag?</a:t>
            </a:r>
          </a:p>
          <a:p>
            <a:pPr lvl="1"/>
            <a:r>
              <a:rPr lang="de-DE" dirty="0">
                <a:sym typeface="Wingdings" pitchFamily="2" charset="2"/>
              </a:rPr>
              <a:t>Fortlaufende Nummerierung</a:t>
            </a:r>
          </a:p>
          <a:p>
            <a:pPr lvl="1"/>
            <a:r>
              <a:rPr lang="de-DE" dirty="0">
                <a:sym typeface="Wingdings" pitchFamily="2" charset="2"/>
              </a:rPr>
              <a:t>Unterschrift </a:t>
            </a:r>
            <a:r>
              <a:rPr lang="de-DE" dirty="0" smtClean="0">
                <a:sym typeface="Wingdings" pitchFamily="2" charset="2"/>
              </a:rPr>
              <a:t>Wahlvorsteher</a:t>
            </a:r>
            <a:endParaRPr lang="de-D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3401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Beschlussfassung (3)</a:t>
            </a:r>
            <a:endParaRPr lang="de-DE" sz="1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Beschlussaufkleber für Stimmzettel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001" y="1773296"/>
            <a:ext cx="6135711" cy="43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Wahlvorstand – Beginn der Wahl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Berichtigung des Wählerverzeichnisses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Berichtigungen werden nur durch das Wahlamt vorgenommen!</a:t>
            </a:r>
            <a:endParaRPr lang="de-DE" dirty="0">
              <a:sym typeface="Wingdings" pitchFamily="2" charset="2"/>
            </a:endParaRPr>
          </a:p>
          <a:p>
            <a:r>
              <a:rPr lang="de-DE" dirty="0"/>
              <a:t>Eröffnung der Abstimmung</a:t>
            </a:r>
          </a:p>
          <a:p>
            <a:pPr lvl="1"/>
            <a:r>
              <a:rPr lang="de-DE" dirty="0">
                <a:sym typeface="Wingdings" pitchFamily="2" charset="2"/>
              </a:rPr>
              <a:t>Hinweis auf gesetzliche Pflichten: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Unparteilichkeit und Verschwiegenheit</a:t>
            </a:r>
          </a:p>
          <a:p>
            <a:pPr lvl="1"/>
            <a:r>
              <a:rPr lang="de-DE" dirty="0">
                <a:sym typeface="Wingdings" pitchFamily="2" charset="2"/>
              </a:rPr>
              <a:t>Prüfen, ob Wahlurnen leer sind,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dann verschließen und bis 18:00 Uhr nicht mehr öffnen</a:t>
            </a:r>
          </a:p>
          <a:p>
            <a:pPr lvl="1"/>
            <a:r>
              <a:rPr lang="de-DE" dirty="0">
                <a:sym typeface="Wingdings" pitchFamily="2" charset="2"/>
              </a:rPr>
              <a:t>Pünktlich um 08:00 Uhr: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Wählerinnen und Wähler haben Zutritt zum </a:t>
            </a:r>
            <a:r>
              <a:rPr lang="de-DE" dirty="0" smtClean="0">
                <a:sym typeface="Wingdings" pitchFamily="2" charset="2"/>
              </a:rPr>
              <a:t>Wahlraum</a:t>
            </a:r>
            <a:endParaRPr lang="de-D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924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Beschlussfassung (4)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Zählen der insgesamt beschlussmäßig behandelten</a:t>
            </a:r>
            <a:br>
              <a:rPr lang="de-DE" dirty="0"/>
            </a:br>
            <a:r>
              <a:rPr lang="de-DE" dirty="0"/>
              <a:t>Stimmzettel des Stapels e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/>
              <a:t>Summe in die Niederschrift </a:t>
            </a:r>
            <a:r>
              <a:rPr lang="de-DE" dirty="0" smtClean="0"/>
              <a:t>eintragen</a:t>
            </a:r>
            <a:r>
              <a:rPr lang="de-DE" dirty="0"/>
              <a:t/>
            </a:r>
            <a:br>
              <a:rPr lang="de-DE" dirty="0"/>
            </a:br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Beschlussmäßig behandelte </a:t>
            </a:r>
            <a:r>
              <a:rPr lang="de-DE" dirty="0"/>
              <a:t>Stimmzettel </a:t>
            </a:r>
            <a:br>
              <a:rPr lang="de-DE" dirty="0"/>
            </a:br>
            <a:r>
              <a:rPr lang="de-DE" dirty="0"/>
              <a:t>als Anlage zur Niederschrift</a:t>
            </a:r>
          </a:p>
        </p:txBody>
      </p:sp>
    </p:spTree>
    <p:extLst>
      <p:ext uri="{BB962C8B-B14F-4D97-AF65-F5344CB8AC3E}">
        <p14:creationId xmlns:p14="http://schemas.microsoft.com/office/powerpoint/2010/main" val="280489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Beschlussfassung (5)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/>
              <a:t>Gesonderte</a:t>
            </a:r>
            <a:r>
              <a:rPr lang="de-DE" dirty="0"/>
              <a:t> Zuordnung der beschlussmäßig behandelten Stimmzettel des Stapels e) entsprechend der Beschlusslage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101B18A-A56D-49D3-8BB6-FE3978B0C288}"/>
              </a:ext>
            </a:extLst>
          </p:cNvPr>
          <p:cNvGrpSpPr/>
          <p:nvPr/>
        </p:nvGrpSpPr>
        <p:grpSpPr>
          <a:xfrm>
            <a:off x="899592" y="2060848"/>
            <a:ext cx="7893325" cy="4012107"/>
            <a:chOff x="899592" y="2060848"/>
            <a:chExt cx="7893325" cy="4012107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1EC83EAB-D215-43BA-9752-A1B77FFA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27015" y="4553122"/>
              <a:ext cx="1692000" cy="151208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2A416CC-4D5D-41C7-B40C-07C75A9B7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1660" y="4560211"/>
              <a:ext cx="1692000" cy="151208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9C553AF2-CE01-4872-9062-6DFA08D1F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6717" y="4560875"/>
              <a:ext cx="1692000" cy="151208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EDCE1666-6B79-4CDB-9B59-9140FE987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9592" y="2060848"/>
              <a:ext cx="1764000" cy="1576423"/>
            </a:xfrm>
            <a:prstGeom prst="rect">
              <a:avLst/>
            </a:prstGeom>
          </p:spPr>
        </p:pic>
        <p:sp>
          <p:nvSpPr>
            <p:cNvPr id="25" name="Text Box 194">
              <a:extLst>
                <a:ext uri="{FF2B5EF4-FFF2-40B4-BE49-F238E27FC236}">
                  <a16:creationId xmlns:a16="http://schemas.microsoft.com/office/drawing/2014/main" id="{5FD11D67-47C4-474C-9C33-CFBA5C4FA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7610" y="2339588"/>
              <a:ext cx="4103537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Beschluss </a:t>
              </a:r>
              <a:r>
                <a:rPr lang="de-DE" dirty="0">
                  <a:solidFill>
                    <a:srgbClr val="C00000"/>
                  </a:solidFill>
                </a:rPr>
                <a:t>„insgesamt ungültig“</a:t>
              </a:r>
            </a:p>
            <a:p>
              <a:pPr algn="ctr" eaLnBrk="1" hangingPunct="1"/>
              <a:endParaRPr lang="de-DE" sz="1200" b="0" dirty="0">
                <a:solidFill>
                  <a:srgbClr val="C00000"/>
                </a:solidFill>
              </a:endParaRPr>
            </a:p>
            <a:p>
              <a:pPr algn="ctr" eaLnBrk="1" hangingPunct="1"/>
              <a:r>
                <a:rPr lang="de-DE" sz="1600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</a:t>
              </a:r>
              <a:r>
                <a:rPr lang="de-DE" sz="1600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 gesonderte Zuordnung zu: </a:t>
              </a:r>
            </a:p>
            <a:p>
              <a:pPr eaLnBrk="1" hangingPunct="1"/>
              <a:endParaRPr lang="de-DE" b="0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 Box 194">
              <a:extLst>
                <a:ext uri="{FF2B5EF4-FFF2-40B4-BE49-F238E27FC236}">
                  <a16:creationId xmlns:a16="http://schemas.microsoft.com/office/drawing/2014/main" id="{68017809-50B6-4636-AE1B-1669BA10DD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691" y="3429000"/>
              <a:ext cx="5062533" cy="1046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                Beschluss</a:t>
              </a:r>
              <a:r>
                <a:rPr lang="de-DE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>
                  <a:solidFill>
                    <a:srgbClr val="009900"/>
                  </a:solidFill>
                </a:rPr>
                <a:t>„(teilweise) gültig“ </a:t>
              </a:r>
            </a:p>
            <a:p>
              <a:pPr eaLnBrk="1" hangingPunct="1"/>
              <a:r>
                <a:rPr lang="de-DE" sz="1600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                      </a:t>
              </a:r>
              <a:r>
                <a:rPr lang="de-DE" sz="1600" dirty="0">
                  <a:solidFill>
                    <a:srgbClr val="009900"/>
                  </a:solidFill>
                  <a:sym typeface="Wingdings" panose="05000000000000000000" pitchFamily="2" charset="2"/>
                </a:rPr>
                <a:t> </a:t>
              </a:r>
              <a:r>
                <a:rPr lang="de-DE" sz="1600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gesonderte Zuordnung</a:t>
              </a:r>
            </a:p>
            <a:p>
              <a:pPr eaLnBrk="1" hangingPunct="1"/>
              <a:endParaRPr lang="de-DE" sz="1200" dirty="0">
                <a:solidFill>
                  <a:srgbClr val="58585A"/>
                </a:solidFill>
                <a:latin typeface="Arial" pitchFamily="34" charset="0"/>
                <a:cs typeface="Arial" pitchFamily="34" charset="0"/>
              </a:endParaRPr>
            </a:p>
            <a:p>
              <a:pPr eaLnBrk="1" hangingPunct="1">
                <a:tabLst>
                  <a:tab pos="1882775" algn="l"/>
                  <a:tab pos="3675063" algn="l"/>
                </a:tabLst>
              </a:pPr>
              <a:r>
                <a:rPr lang="de-DE" sz="1600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  zu:	zu:	zu: </a:t>
              </a:r>
              <a:endParaRPr lang="de-DE" dirty="0">
                <a:solidFill>
                  <a:srgbClr val="58585A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2E2CBDDD-376C-4163-B34B-11C7C306A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00917" y="3150020"/>
              <a:ext cx="1692000" cy="1512080"/>
            </a:xfrm>
            <a:prstGeom prst="rect">
              <a:avLst/>
            </a:prstGeom>
          </p:spPr>
        </p:pic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15B9E3FD-6157-4E15-94DF-3A460D87A82F}"/>
                </a:ext>
              </a:extLst>
            </p:cNvPr>
            <p:cNvCxnSpPr/>
            <p:nvPr/>
          </p:nvCxnSpPr>
          <p:spPr>
            <a:xfrm>
              <a:off x="2411615" y="4095142"/>
              <a:ext cx="0" cy="351262"/>
            </a:xfrm>
            <a:prstGeom prst="straightConnector1">
              <a:avLst/>
            </a:prstGeom>
            <a:noFill/>
            <a:ln w="38100">
              <a:solidFill>
                <a:srgbClr val="009DE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5BF0925C-9D35-434F-A6F7-AD078A2B05A8}"/>
                </a:ext>
              </a:extLst>
            </p:cNvPr>
            <p:cNvCxnSpPr/>
            <p:nvPr/>
          </p:nvCxnSpPr>
          <p:spPr>
            <a:xfrm>
              <a:off x="4185671" y="4095142"/>
              <a:ext cx="0" cy="351262"/>
            </a:xfrm>
            <a:prstGeom prst="straightConnector1">
              <a:avLst/>
            </a:prstGeom>
            <a:noFill/>
            <a:ln w="38100">
              <a:solidFill>
                <a:srgbClr val="009DE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EDC3EAED-5363-4D09-9B9D-76D99C85511C}"/>
                </a:ext>
              </a:extLst>
            </p:cNvPr>
            <p:cNvCxnSpPr/>
            <p:nvPr/>
          </p:nvCxnSpPr>
          <p:spPr>
            <a:xfrm>
              <a:off x="5967175" y="4095142"/>
              <a:ext cx="0" cy="351262"/>
            </a:xfrm>
            <a:prstGeom prst="straightConnector1">
              <a:avLst/>
            </a:prstGeom>
            <a:noFill/>
            <a:ln w="38100">
              <a:solidFill>
                <a:srgbClr val="009DE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Gerade Verbindung 78">
              <a:extLst>
                <a:ext uri="{FF2B5EF4-FFF2-40B4-BE49-F238E27FC236}">
                  <a16:creationId xmlns:a16="http://schemas.microsoft.com/office/drawing/2014/main" id="{5C9FED4F-EEBB-4813-AC49-4C9214DB4BC0}"/>
                </a:ext>
              </a:extLst>
            </p:cNvPr>
            <p:cNvCxnSpPr/>
            <p:nvPr/>
          </p:nvCxnSpPr>
          <p:spPr>
            <a:xfrm>
              <a:off x="1763687" y="4095142"/>
              <a:ext cx="4222800" cy="8526"/>
            </a:xfrm>
            <a:prstGeom prst="line">
              <a:avLst/>
            </a:prstGeom>
            <a:noFill/>
            <a:ln w="38100">
              <a:solidFill>
                <a:srgbClr val="009DE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9E74819D-D7B7-44AF-8E94-0DEED36A5B94}"/>
                </a:ext>
              </a:extLst>
            </p:cNvPr>
            <p:cNvCxnSpPr/>
            <p:nvPr/>
          </p:nvCxnSpPr>
          <p:spPr>
            <a:xfrm>
              <a:off x="1778636" y="3760530"/>
              <a:ext cx="0" cy="351262"/>
            </a:xfrm>
            <a:prstGeom prst="straightConnector1">
              <a:avLst/>
            </a:prstGeom>
            <a:noFill/>
            <a:ln w="38100">
              <a:solidFill>
                <a:srgbClr val="009DE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" name="Freihandform 123">
              <a:extLst>
                <a:ext uri="{FF2B5EF4-FFF2-40B4-BE49-F238E27FC236}">
                  <a16:creationId xmlns:a16="http://schemas.microsoft.com/office/drawing/2014/main" id="{A077328D-B14F-4A5B-AEB6-F31B20CF8CA3}"/>
                </a:ext>
              </a:extLst>
            </p:cNvPr>
            <p:cNvSpPr/>
            <p:nvPr/>
          </p:nvSpPr>
          <p:spPr>
            <a:xfrm>
              <a:off x="2875930" y="2743200"/>
              <a:ext cx="5062533" cy="331596"/>
            </a:xfrm>
            <a:custGeom>
              <a:avLst/>
              <a:gdLst>
                <a:gd name="connsiteX0" fmla="*/ 0 w 3245618"/>
                <a:gd name="connsiteY0" fmla="*/ 0 h 331596"/>
                <a:gd name="connsiteX1" fmla="*/ 3245618 w 3245618"/>
                <a:gd name="connsiteY1" fmla="*/ 0 h 331596"/>
                <a:gd name="connsiteX2" fmla="*/ 3245618 w 3245618"/>
                <a:gd name="connsiteY2" fmla="*/ 331596 h 3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5618" h="331596">
                  <a:moveTo>
                    <a:pt x="0" y="0"/>
                  </a:moveTo>
                  <a:lnTo>
                    <a:pt x="3245618" y="0"/>
                  </a:lnTo>
                  <a:lnTo>
                    <a:pt x="3245618" y="331596"/>
                  </a:lnTo>
                </a:path>
              </a:pathLst>
            </a:custGeom>
            <a:noFill/>
            <a:ln w="38100">
              <a:solidFill>
                <a:srgbClr val="009DE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6563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Ungültige </a:t>
            </a:r>
            <a:r>
              <a:rPr lang="de-DE" sz="1600" dirty="0" smtClean="0">
                <a:solidFill>
                  <a:prstClr val="white"/>
                </a:solidFill>
              </a:rPr>
              <a:t>Stimmzettel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Zählen und Gegenzählen des Stapels d)</a:t>
            </a:r>
          </a:p>
          <a:p>
            <a:pPr lvl="1">
              <a:spcAft>
                <a:spcPts val="600"/>
              </a:spcAft>
            </a:pPr>
            <a:r>
              <a:rPr lang="de-DE" dirty="0">
                <a:sym typeface="Wingdings" pitchFamily="2" charset="2"/>
              </a:rPr>
              <a:t>Nicht gekennzeichnete </a:t>
            </a:r>
            <a:r>
              <a:rPr lang="de-DE" dirty="0" smtClean="0">
                <a:sym typeface="Wingdings" pitchFamily="2" charset="2"/>
              </a:rPr>
              <a:t>Stimmzettel</a:t>
            </a:r>
            <a:endParaRPr lang="de-DE" dirty="0">
              <a:sym typeface="Wingdings" pitchFamily="2" charset="2"/>
            </a:endParaRPr>
          </a:p>
          <a:p>
            <a:pPr lvl="1"/>
            <a:r>
              <a:rPr lang="de-DE" dirty="0">
                <a:sym typeface="Wingdings" pitchFamily="2" charset="2"/>
              </a:rPr>
              <a:t>Durch Beschluss für ungültig erklärte Stimmzettel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(unter Beibehaltung der gesonderten Zuordnung)</a:t>
            </a:r>
          </a:p>
          <a:p>
            <a:r>
              <a:rPr lang="de-DE" dirty="0">
                <a:sym typeface="Wingdings" pitchFamily="2" charset="2"/>
              </a:rPr>
              <a:t>Eintrag der Zahlen in die Niederschrift und Summenbildung</a:t>
            </a:r>
            <a:r>
              <a:rPr lang="de-DE" sz="1100" dirty="0">
                <a:sym typeface="Wingdings" pitchFamily="2" charset="2"/>
              </a:rPr>
              <a:t/>
            </a:r>
            <a:br>
              <a:rPr lang="de-DE" sz="1100" dirty="0">
                <a:sym typeface="Wingdings" pitchFamily="2" charset="2"/>
              </a:rPr>
            </a:br>
            <a:r>
              <a:rPr lang="de-DE" sz="1100" dirty="0">
                <a:sym typeface="Wingdings" pitchFamily="2" charset="2"/>
              </a:rPr>
              <a:t/>
            </a:r>
            <a:br>
              <a:rPr lang="de-DE" sz="1100" dirty="0">
                <a:sym typeface="Wingdings" pitchFamily="2" charset="2"/>
              </a:rPr>
            </a:br>
            <a:endParaRPr lang="de-D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7752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Gültige Stimmzettel – Stapel a</a:t>
            </a:r>
            <a:r>
              <a:rPr lang="de-DE" sz="1600" dirty="0" smtClean="0">
                <a:solidFill>
                  <a:prstClr val="white"/>
                </a:solidFill>
              </a:rPr>
              <a:t>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Zählen und Gegenzählen der Stimmzettel des Stapels a) </a:t>
            </a:r>
            <a:br>
              <a:rPr lang="de-DE" dirty="0"/>
            </a:br>
            <a:r>
              <a:rPr lang="de-DE" dirty="0"/>
              <a:t>je Wahlvorschlag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„Stimmzettel, </a:t>
            </a:r>
            <a:r>
              <a:rPr lang="de-DE" dirty="0">
                <a:sym typeface="Wingdings" pitchFamily="2" charset="2"/>
              </a:rPr>
              <a:t>auf denen </a:t>
            </a:r>
            <a:r>
              <a:rPr lang="de-DE" u="sng" dirty="0">
                <a:sym typeface="Wingdings" pitchFamily="2" charset="2"/>
              </a:rPr>
              <a:t>ein</a:t>
            </a:r>
            <a:r>
              <a:rPr lang="de-DE" dirty="0">
                <a:sym typeface="Wingdings" pitchFamily="2" charset="2"/>
              </a:rPr>
              <a:t> Wahlvorschlag </a:t>
            </a:r>
            <a:r>
              <a:rPr lang="de-DE" u="sng" dirty="0">
                <a:sym typeface="Wingdings" pitchFamily="2" charset="2"/>
              </a:rPr>
              <a:t>unverändert</a:t>
            </a:r>
            <a:r>
              <a:rPr lang="de-DE" dirty="0">
                <a:sym typeface="Wingdings" pitchFamily="2" charset="2"/>
              </a:rPr>
              <a:t> gekennzeichnet wurde“</a:t>
            </a:r>
            <a:br>
              <a:rPr lang="de-DE" dirty="0">
                <a:sym typeface="Wingdings" pitchFamily="2" charset="2"/>
              </a:rPr>
            </a:br>
            <a:endParaRPr lang="de-DE" dirty="0"/>
          </a:p>
          <a:p>
            <a:pPr lvl="1">
              <a:spcAft>
                <a:spcPts val="600"/>
              </a:spcAft>
            </a:pPr>
            <a:r>
              <a:rPr lang="de-DE" dirty="0">
                <a:sym typeface="Wingdings" pitchFamily="2" charset="2"/>
              </a:rPr>
              <a:t>Zweifelsfrei gültig gekennzeichnete Stimmzettel</a:t>
            </a: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/>
            <a:r>
              <a:rPr lang="de-DE" dirty="0">
                <a:sym typeface="Wingdings" pitchFamily="2" charset="2"/>
              </a:rPr>
              <a:t>Durch Beschluss für gültig erklärte Stimmzettel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(unter Beibehaltung der gesonderten Zuordnung)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6267" y="2817104"/>
            <a:ext cx="1732196" cy="154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8292" y="4581128"/>
            <a:ext cx="1732196" cy="15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6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Gültige Stimmzettel – Stapel b</a:t>
            </a:r>
            <a:r>
              <a:rPr lang="de-DE" sz="1600" dirty="0" smtClean="0">
                <a:solidFill>
                  <a:prstClr val="white"/>
                </a:solidFill>
              </a:rPr>
              <a:t>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Zählen und Gegenzählen der Stimmzettel des Stapels b) </a:t>
            </a:r>
            <a:br>
              <a:rPr lang="de-DE" dirty="0"/>
            </a:br>
            <a:r>
              <a:rPr lang="de-DE" dirty="0"/>
              <a:t>je Wahlvorschlag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„Stimmzettel, </a:t>
            </a:r>
            <a:r>
              <a:rPr lang="de-DE" dirty="0">
                <a:sym typeface="Wingdings" pitchFamily="2" charset="2"/>
              </a:rPr>
              <a:t>die </a:t>
            </a:r>
            <a:r>
              <a:rPr lang="de-DE" u="sng" dirty="0">
                <a:sym typeface="Wingdings" pitchFamily="2" charset="2"/>
              </a:rPr>
              <a:t>innerhalb eines</a:t>
            </a:r>
            <a:r>
              <a:rPr lang="de-DE" dirty="0">
                <a:sym typeface="Wingdings" pitchFamily="2" charset="2"/>
              </a:rPr>
              <a:t> Wahlvorschlags </a:t>
            </a:r>
            <a:r>
              <a:rPr lang="de-DE" u="sng" dirty="0">
                <a:sym typeface="Wingdings" pitchFamily="2" charset="2"/>
              </a:rPr>
              <a:t>verändert</a:t>
            </a:r>
            <a:r>
              <a:rPr lang="de-DE" dirty="0">
                <a:sym typeface="Wingdings" pitchFamily="2" charset="2"/>
              </a:rPr>
              <a:t> gekennzeichnet wurden“</a:t>
            </a:r>
            <a:br>
              <a:rPr lang="de-DE" dirty="0">
                <a:sym typeface="Wingdings" pitchFamily="2" charset="2"/>
              </a:rPr>
            </a:br>
            <a:endParaRPr lang="de-DE" dirty="0"/>
          </a:p>
          <a:p>
            <a:pPr lvl="1">
              <a:spcAft>
                <a:spcPts val="600"/>
              </a:spcAft>
            </a:pPr>
            <a:r>
              <a:rPr lang="de-DE" dirty="0">
                <a:sym typeface="Wingdings" pitchFamily="2" charset="2"/>
              </a:rPr>
              <a:t>Zweifelsfrei gültig gekennzeichnete Stimmzettel</a:t>
            </a: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/>
            <a:r>
              <a:rPr lang="de-DE" dirty="0">
                <a:sym typeface="Wingdings" pitchFamily="2" charset="2"/>
              </a:rPr>
              <a:t>Durch Beschluss für (teilweise)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gültig erklärte Stimmzettel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(unter Beibehaltung der gesonderten Zuordnung)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6267" y="2817104"/>
            <a:ext cx="1732196" cy="154799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8292" y="4581128"/>
            <a:ext cx="1732196" cy="15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3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Gültige Stimmzettel – Stapel c</a:t>
            </a:r>
            <a:r>
              <a:rPr lang="de-DE" sz="1600" dirty="0" smtClean="0">
                <a:solidFill>
                  <a:prstClr val="white"/>
                </a:solidFill>
              </a:rPr>
              <a:t>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Auswertung der Stimmzettel des Stapels c) </a:t>
            </a:r>
            <a:br>
              <a:rPr lang="de-DE" dirty="0"/>
            </a:br>
            <a:r>
              <a:rPr lang="de-DE" dirty="0"/>
              <a:t>je Wahlvorschlag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„Stimmzettel, </a:t>
            </a:r>
            <a:r>
              <a:rPr lang="de-DE" dirty="0">
                <a:sym typeface="Wingdings" pitchFamily="2" charset="2"/>
              </a:rPr>
              <a:t>auf denen </a:t>
            </a:r>
            <a:r>
              <a:rPr lang="de-DE" u="sng" dirty="0">
                <a:sym typeface="Wingdings" pitchFamily="2" charset="2"/>
              </a:rPr>
              <a:t>verschiedene</a:t>
            </a:r>
            <a:r>
              <a:rPr lang="de-DE" dirty="0">
                <a:sym typeface="Wingdings" pitchFamily="2" charset="2"/>
              </a:rPr>
              <a:t> Wahlvorschläge </a:t>
            </a:r>
            <a:r>
              <a:rPr lang="de-DE" u="sng" dirty="0">
                <a:sym typeface="Wingdings" pitchFamily="2" charset="2"/>
              </a:rPr>
              <a:t>verändert</a:t>
            </a:r>
            <a:r>
              <a:rPr lang="de-DE" dirty="0">
                <a:sym typeface="Wingdings" pitchFamily="2" charset="2"/>
              </a:rPr>
              <a:t> gekennzeichnet wurden“</a:t>
            </a:r>
            <a:br>
              <a:rPr lang="de-DE" dirty="0">
                <a:sym typeface="Wingdings" pitchFamily="2" charset="2"/>
              </a:rPr>
            </a:br>
            <a:endParaRPr lang="de-DE" dirty="0"/>
          </a:p>
          <a:p>
            <a:pPr lvl="1">
              <a:spcAft>
                <a:spcPts val="600"/>
              </a:spcAft>
            </a:pPr>
            <a:r>
              <a:rPr lang="de-DE" dirty="0">
                <a:sym typeface="Wingdings" pitchFamily="2" charset="2"/>
              </a:rPr>
              <a:t>Zweifelsfrei gültig gekennzeichnete Stimmzettel</a:t>
            </a: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>
              <a:spcAft>
                <a:spcPts val="600"/>
              </a:spcAft>
            </a:pPr>
            <a:endParaRPr lang="de-DE" dirty="0">
              <a:sym typeface="Wingdings" pitchFamily="2" charset="2"/>
            </a:endParaRPr>
          </a:p>
          <a:p>
            <a:pPr lvl="1"/>
            <a:r>
              <a:rPr lang="de-DE" dirty="0">
                <a:sym typeface="Wingdings" pitchFamily="2" charset="2"/>
              </a:rPr>
              <a:t>Durch Beschluss für (teilweise)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gültig erklärte Stimmzettel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(unter Beibehaltung der gesonderten Zuordnung)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6268" y="2817104"/>
            <a:ext cx="1732194" cy="154799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8292" y="4581128"/>
            <a:ext cx="1732196" cy="15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prstClr val="white"/>
                </a:solidFill>
              </a:rPr>
              <a:t>Stadtrat </a:t>
            </a:r>
            <a:r>
              <a:rPr lang="de-DE" sz="1600" dirty="0">
                <a:solidFill>
                  <a:prstClr val="white"/>
                </a:solidFill>
              </a:rPr>
              <a:t>bzw. Kreistag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Abschluss der Ergebnisfeststellung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Feststellung des </a:t>
            </a:r>
            <a:r>
              <a:rPr lang="de-DE" dirty="0" smtClean="0"/>
              <a:t>Ergebnisses </a:t>
            </a:r>
            <a:r>
              <a:rPr lang="de-DE" dirty="0"/>
              <a:t>und Verkündung</a:t>
            </a:r>
          </a:p>
          <a:p>
            <a:pPr>
              <a:spcAft>
                <a:spcPts val="600"/>
              </a:spcAft>
            </a:pPr>
            <a:r>
              <a:rPr lang="de-DE" dirty="0"/>
              <a:t>Unterschriften aller </a:t>
            </a:r>
            <a:r>
              <a:rPr lang="de-DE" dirty="0" smtClean="0"/>
              <a:t>Wahlvorstandsmitglieder</a:t>
            </a:r>
            <a:endParaRPr lang="de-DE" dirty="0"/>
          </a:p>
          <a:p>
            <a:pPr>
              <a:spcAft>
                <a:spcPts val="600"/>
              </a:spcAft>
            </a:pPr>
            <a:r>
              <a:rPr lang="de-DE" dirty="0" smtClean="0"/>
              <a:t>Ordnen </a:t>
            </a:r>
            <a:r>
              <a:rPr lang="de-DE" dirty="0"/>
              <a:t>und Verpacken der </a:t>
            </a:r>
            <a:r>
              <a:rPr lang="de-DE" dirty="0" smtClean="0"/>
              <a:t>Wahlunterlagen</a:t>
            </a:r>
            <a:endParaRPr lang="de-DE" dirty="0"/>
          </a:p>
          <a:p>
            <a:pPr>
              <a:spcAft>
                <a:spcPts val="600"/>
              </a:spcAft>
            </a:pPr>
            <a:r>
              <a:rPr lang="de-DE" dirty="0"/>
              <a:t>Übergabe der </a:t>
            </a:r>
            <a:r>
              <a:rPr lang="de-DE" smtClean="0"/>
              <a:t>Wahlunterlagen</a:t>
            </a:r>
            <a:r>
              <a:rPr lang="de-DE"/>
              <a:t> </a:t>
            </a:r>
            <a:r>
              <a:rPr lang="de-DE" smtClean="0"/>
              <a:t>an die </a:t>
            </a:r>
            <a:r>
              <a:rPr lang="de-DE" dirty="0" smtClean="0"/>
              <a:t>Stadt (insbesondere </a:t>
            </a:r>
            <a:r>
              <a:rPr lang="de-DE" dirty="0"/>
              <a:t>Niederschrift mit Anlagen)</a:t>
            </a:r>
          </a:p>
        </p:txBody>
      </p:sp>
    </p:spTree>
    <p:extLst>
      <p:ext uri="{BB962C8B-B14F-4D97-AF65-F5344CB8AC3E}">
        <p14:creationId xmlns:p14="http://schemas.microsoft.com/office/powerpoint/2010/main" val="190280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Allgemeine Kommunalwahlen am 08. März 2026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sz="1800" dirty="0"/>
          </a:p>
          <a:p>
            <a:pPr marL="0" indent="0" algn="ctr">
              <a:buNone/>
            </a:pPr>
            <a:r>
              <a:rPr lang="de-DE" sz="4400" dirty="0"/>
              <a:t>Vielen Dank </a:t>
            </a:r>
          </a:p>
          <a:p>
            <a:pPr marL="0" indent="0" algn="ctr">
              <a:buNone/>
            </a:pPr>
            <a:r>
              <a:rPr lang="de-DE" sz="4400" dirty="0"/>
              <a:t>für Ihre Aufmerksamkeit</a:t>
            </a:r>
          </a:p>
          <a:p>
            <a:pPr marL="0" indent="0" algn="ctr">
              <a:buNone/>
            </a:pPr>
            <a:r>
              <a:rPr lang="de-DE" sz="4400" dirty="0"/>
              <a:t>und gutes Gelingen am</a:t>
            </a:r>
          </a:p>
          <a:p>
            <a:pPr marL="0" indent="0" algn="ctr">
              <a:buNone/>
            </a:pPr>
            <a:r>
              <a:rPr lang="de-DE" sz="4400" dirty="0"/>
              <a:t>Wahlsonntag!</a:t>
            </a:r>
          </a:p>
        </p:txBody>
      </p:sp>
    </p:spTree>
    <p:extLst>
      <p:ext uri="{BB962C8B-B14F-4D97-AF65-F5344CB8AC3E}">
        <p14:creationId xmlns:p14="http://schemas.microsoft.com/office/powerpoint/2010/main" val="104984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Öffentlichkeit und Wahlfreiheit – Verhalten bei Störungen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Öffentlichkeit der Abstimmung und der Ergebnisermittlung</a:t>
            </a:r>
          </a:p>
          <a:p>
            <a:pPr lvl="1"/>
            <a:r>
              <a:rPr lang="de-DE" dirty="0">
                <a:sym typeface="Wingdings" pitchFamily="2" charset="2"/>
              </a:rPr>
              <a:t>Zutritt für jedermann, auch Nichtwahlberechtigte, </a:t>
            </a:r>
            <a:r>
              <a:rPr lang="de-DE" dirty="0" smtClean="0">
                <a:sym typeface="Wingdings" pitchFamily="2" charset="2"/>
              </a:rPr>
              <a:t>und </a:t>
            </a:r>
            <a:r>
              <a:rPr lang="de-DE" dirty="0">
                <a:sym typeface="Wingdings" pitchFamily="2" charset="2"/>
              </a:rPr>
              <a:t>jederzeit, </a:t>
            </a:r>
            <a:r>
              <a:rPr lang="de-DE" dirty="0" smtClean="0">
                <a:sym typeface="Wingdings" pitchFamily="2" charset="2"/>
              </a:rPr>
              <a:t>soweit </a:t>
            </a:r>
            <a:r>
              <a:rPr lang="de-DE" dirty="0">
                <a:sym typeface="Wingdings" pitchFamily="2" charset="2"/>
              </a:rPr>
              <a:t>ohne Störung möglich</a:t>
            </a:r>
          </a:p>
          <a:p>
            <a:r>
              <a:rPr lang="de-DE" dirty="0"/>
              <a:t>Wahlrechtliche „Bannmeile“</a:t>
            </a:r>
          </a:p>
          <a:p>
            <a:pPr lvl="1"/>
            <a:r>
              <a:rPr lang="de-DE" dirty="0">
                <a:sym typeface="Wingdings" pitchFamily="2" charset="2"/>
              </a:rPr>
              <a:t>Im </a:t>
            </a:r>
            <a:r>
              <a:rPr lang="de-DE" dirty="0" smtClean="0">
                <a:sym typeface="Wingdings" pitchFamily="2" charset="2"/>
              </a:rPr>
              <a:t>Wahlraum </a:t>
            </a:r>
            <a:r>
              <a:rPr lang="de-DE" dirty="0">
                <a:sym typeface="Wingdings" pitchFamily="2" charset="2"/>
              </a:rPr>
              <a:t>sowie im und am Gebäude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und unmittelbar vor dem Zugang zum Gebäude</a:t>
            </a:r>
          </a:p>
          <a:p>
            <a:r>
              <a:rPr lang="de-DE" dirty="0"/>
              <a:t>Verbot jeglicher Beeinflussung der </a:t>
            </a:r>
            <a:r>
              <a:rPr lang="de-DE" dirty="0" smtClean="0"/>
              <a:t>Wähler</a:t>
            </a:r>
            <a:endParaRPr lang="de-DE" dirty="0"/>
          </a:p>
          <a:p>
            <a:pPr lvl="1"/>
            <a:r>
              <a:rPr lang="de-DE" dirty="0">
                <a:sym typeface="Wingdings" pitchFamily="2" charset="2"/>
              </a:rPr>
              <a:t>Durch Wort, Ton, Schrift, Bild oder auf andere Weise,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insbesondere durch Umfragen oder Unterschriftensammlungen</a:t>
            </a:r>
          </a:p>
          <a:p>
            <a:r>
              <a:rPr lang="de-DE" dirty="0"/>
              <a:t>Verbot jeglicher Behinderung oder </a:t>
            </a:r>
            <a:r>
              <a:rPr lang="de-DE" dirty="0" smtClean="0"/>
              <a:t>erheblicher </a:t>
            </a:r>
            <a:r>
              <a:rPr lang="de-DE" dirty="0"/>
              <a:t>Belästigung von </a:t>
            </a:r>
            <a:r>
              <a:rPr lang="de-DE" dirty="0" smtClean="0"/>
              <a:t>Wählern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074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Öffentlichkeit und Wahlfreiheit – Wählerbefragung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Demoskopische Institute</a:t>
            </a:r>
          </a:p>
          <a:p>
            <a:pPr lvl="1"/>
            <a:r>
              <a:rPr lang="de-DE" dirty="0">
                <a:sym typeface="Wingdings" pitchFamily="2" charset="2"/>
              </a:rPr>
              <a:t>Befragung nach der Stimmabgabe außerhalb des </a:t>
            </a:r>
            <a:r>
              <a:rPr lang="de-DE" dirty="0" smtClean="0">
                <a:sym typeface="Wingdings" pitchFamily="2" charset="2"/>
              </a:rPr>
              <a:t>Wahlraums</a:t>
            </a:r>
            <a:r>
              <a:rPr lang="de-DE" dirty="0">
                <a:sym typeface="Wingdings" pitchFamily="2" charset="2"/>
              </a:rPr>
              <a:t/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ist zulässig, soweit ohne Störung möglich</a:t>
            </a:r>
          </a:p>
          <a:p>
            <a:pPr lvl="1"/>
            <a:r>
              <a:rPr lang="de-DE" dirty="0">
                <a:sym typeface="Wingdings" pitchFamily="2" charset="2"/>
              </a:rPr>
              <a:t>Vor 18:00 Uhr: Keine Veröffentlichung der Befragungsergebnisse</a:t>
            </a:r>
          </a:p>
          <a:p>
            <a:pPr lvl="1"/>
            <a:r>
              <a:rPr lang="de-DE" dirty="0">
                <a:sym typeface="Wingdings" pitchFamily="2" charset="2"/>
              </a:rPr>
              <a:t>Fotos oder Videoaufnahmen von </a:t>
            </a:r>
            <a:r>
              <a:rPr lang="de-DE" dirty="0" smtClean="0">
                <a:sym typeface="Wingdings" pitchFamily="2" charset="2"/>
              </a:rPr>
              <a:t>Wählern nur </a:t>
            </a:r>
            <a:r>
              <a:rPr lang="de-DE" dirty="0">
                <a:sym typeface="Wingdings" pitchFamily="2" charset="2"/>
              </a:rPr>
              <a:t>außerhalb der Wahlkabine und nur mit deren Einverständnis</a:t>
            </a:r>
          </a:p>
        </p:txBody>
      </p:sp>
    </p:spTree>
    <p:extLst>
      <p:ext uri="{BB962C8B-B14F-4D97-AF65-F5344CB8AC3E}">
        <p14:creationId xmlns:p14="http://schemas.microsoft.com/office/powerpoint/2010/main" val="274385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Öffentlichkeit und Wahlfreiheit – Maßnahmen bei Störungen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Verantwortung des Wahlvorstands</a:t>
            </a:r>
          </a:p>
          <a:p>
            <a:pPr lvl="1"/>
            <a:r>
              <a:rPr lang="de-DE" dirty="0">
                <a:sym typeface="Wingdings" pitchFamily="2" charset="2"/>
              </a:rPr>
              <a:t>Einschreiten bei verbotener Wahlwerbung</a:t>
            </a:r>
          </a:p>
          <a:p>
            <a:pPr lvl="1"/>
            <a:r>
              <a:rPr lang="de-DE" dirty="0">
                <a:sym typeface="Wingdings" pitchFamily="2" charset="2"/>
              </a:rPr>
              <a:t>Verständigung der </a:t>
            </a:r>
            <a:r>
              <a:rPr lang="de-DE" dirty="0" smtClean="0">
                <a:sym typeface="Wingdings" pitchFamily="2" charset="2"/>
              </a:rPr>
              <a:t>Stadt </a:t>
            </a:r>
            <a:r>
              <a:rPr lang="de-DE" dirty="0">
                <a:sym typeface="Wingdings" pitchFamily="2" charset="2"/>
              </a:rPr>
              <a:t>und ggf. der Polizei</a:t>
            </a:r>
          </a:p>
          <a:p>
            <a:pPr lvl="1"/>
            <a:r>
              <a:rPr lang="de-DE" dirty="0">
                <a:sym typeface="Wingdings" pitchFamily="2" charset="2"/>
              </a:rPr>
              <a:t>Regelung des Zugangs zum </a:t>
            </a:r>
            <a:r>
              <a:rPr lang="de-DE" dirty="0" smtClean="0">
                <a:sym typeface="Wingdings" pitchFamily="2" charset="2"/>
              </a:rPr>
              <a:t>Wahlraum </a:t>
            </a:r>
            <a:r>
              <a:rPr lang="de-DE" dirty="0">
                <a:sym typeface="Wingdings" pitchFamily="2" charset="2"/>
              </a:rPr>
              <a:t>bei starkem Andrang</a:t>
            </a:r>
          </a:p>
          <a:p>
            <a:pPr lvl="1"/>
            <a:r>
              <a:rPr lang="de-DE" dirty="0">
                <a:sym typeface="Wingdings" pitchFamily="2" charset="2"/>
              </a:rPr>
              <a:t>Sicherstellung der Einzelbenutzung der Wahlkabinen,</a:t>
            </a:r>
            <a:br>
              <a:rPr lang="de-DE" dirty="0">
                <a:sym typeface="Wingdings" pitchFamily="2" charset="2"/>
              </a:rPr>
            </a:br>
            <a:r>
              <a:rPr lang="de-DE" u="sng" dirty="0">
                <a:sym typeface="Wingdings" pitchFamily="2" charset="2"/>
              </a:rPr>
              <a:t>Ausnahme</a:t>
            </a:r>
            <a:r>
              <a:rPr lang="de-DE" dirty="0">
                <a:sym typeface="Wingdings" pitchFamily="2" charset="2"/>
              </a:rPr>
              <a:t>: Hilfsperson</a:t>
            </a:r>
          </a:p>
          <a:p>
            <a:pPr lvl="1"/>
            <a:r>
              <a:rPr lang="de-DE" dirty="0">
                <a:sym typeface="Wingdings" pitchFamily="2" charset="2"/>
              </a:rPr>
              <a:t>Verweis von störenden Personen aus dem </a:t>
            </a:r>
            <a:r>
              <a:rPr lang="de-DE" dirty="0" smtClean="0">
                <a:sym typeface="Wingdings" pitchFamily="2" charset="2"/>
              </a:rPr>
              <a:t>Wahlraum</a:t>
            </a:r>
            <a:r>
              <a:rPr lang="de-DE" dirty="0">
                <a:sym typeface="Wingdings" pitchFamily="2" charset="2"/>
              </a:rPr>
              <a:t>,</a:t>
            </a:r>
            <a:br>
              <a:rPr lang="de-DE" dirty="0">
                <a:sym typeface="Wingdings" pitchFamily="2" charset="2"/>
              </a:rPr>
            </a:br>
            <a:r>
              <a:rPr lang="de-DE" u="sng" dirty="0">
                <a:sym typeface="Wingdings" pitchFamily="2" charset="2"/>
              </a:rPr>
              <a:t>vorher</a:t>
            </a:r>
            <a:r>
              <a:rPr lang="de-DE" dirty="0">
                <a:sym typeface="Wingdings" pitchFamily="2" charset="2"/>
              </a:rPr>
              <a:t>: Gelegenheit zur Stimmabgabe geben</a:t>
            </a:r>
          </a:p>
          <a:p>
            <a:pPr lvl="1"/>
            <a:r>
              <a:rPr lang="de-DE" dirty="0">
                <a:sym typeface="Wingdings" pitchFamily="2" charset="2"/>
              </a:rPr>
              <a:t>Unterbindung / Unterlassung von Wahlbeeinflussungen</a:t>
            </a:r>
          </a:p>
          <a:p>
            <a:pPr lvl="1"/>
            <a:r>
              <a:rPr lang="de-DE" dirty="0">
                <a:sym typeface="Wingdings" pitchFamily="2" charset="2"/>
              </a:rPr>
              <a:t>Beachtung des Wahlgeheimnisses</a:t>
            </a:r>
          </a:p>
        </p:txBody>
      </p:sp>
    </p:spTree>
    <p:extLst>
      <p:ext uri="{BB962C8B-B14F-4D97-AF65-F5344CB8AC3E}">
        <p14:creationId xmlns:p14="http://schemas.microsoft.com/office/powerpoint/2010/main" val="33115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Stimmabgabe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Ausgabe der Stimmzettel</a:t>
            </a:r>
          </a:p>
          <a:p>
            <a:pPr lvl="1">
              <a:spcBef>
                <a:spcPts val="432"/>
              </a:spcBef>
            </a:pPr>
            <a:r>
              <a:rPr lang="de-DE" dirty="0">
                <a:sym typeface="Wingdings" pitchFamily="2" charset="2"/>
              </a:rPr>
              <a:t>Wahlbenachrichtigung zeigen lassen und Stimmbezirk prüfen</a:t>
            </a:r>
          </a:p>
          <a:p>
            <a:pPr lvl="1">
              <a:spcBef>
                <a:spcPts val="432"/>
              </a:spcBef>
            </a:pPr>
            <a:r>
              <a:rPr lang="de-DE" dirty="0">
                <a:sym typeface="Wingdings" pitchFamily="2" charset="2"/>
              </a:rPr>
              <a:t>Prüfen, ob </a:t>
            </a:r>
            <a:r>
              <a:rPr lang="de-DE" b="1" dirty="0">
                <a:sym typeface="Wingdings" pitchFamily="2" charset="2"/>
              </a:rPr>
              <a:t>ggf. Beschränkung </a:t>
            </a:r>
            <a:r>
              <a:rPr lang="de-DE" dirty="0">
                <a:sym typeface="Wingdings" pitchFamily="2" charset="2"/>
              </a:rPr>
              <a:t>des Stimmrechts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auf die </a:t>
            </a:r>
            <a:r>
              <a:rPr lang="de-DE" b="1" dirty="0">
                <a:sym typeface="Wingdings" pitchFamily="2" charset="2"/>
              </a:rPr>
              <a:t>Landkreiswahlen</a:t>
            </a:r>
            <a:r>
              <a:rPr lang="de-DE" dirty="0">
                <a:sym typeface="Wingdings" pitchFamily="2" charset="2"/>
              </a:rPr>
              <a:t> vorliegt</a:t>
            </a:r>
          </a:p>
          <a:p>
            <a:pPr lvl="1">
              <a:spcBef>
                <a:spcPts val="432"/>
              </a:spcBef>
            </a:pPr>
            <a:r>
              <a:rPr lang="de-DE" dirty="0">
                <a:sym typeface="Wingdings" pitchFamily="2" charset="2"/>
              </a:rPr>
              <a:t>1 gelber Stimmzettel </a:t>
            </a:r>
            <a:r>
              <a:rPr lang="de-DE" dirty="0" smtClean="0">
                <a:sym typeface="Wingdings" pitchFamily="2" charset="2"/>
              </a:rPr>
              <a:t>– Bürgermeister</a:t>
            </a:r>
            <a:endParaRPr lang="de-DE" dirty="0">
              <a:sym typeface="Wingdings" pitchFamily="2" charset="2"/>
            </a:endParaRPr>
          </a:p>
          <a:p>
            <a:pPr lvl="1">
              <a:spcBef>
                <a:spcPts val="432"/>
              </a:spcBef>
            </a:pPr>
            <a:r>
              <a:rPr lang="de-DE" dirty="0">
                <a:sym typeface="Wingdings" pitchFamily="2" charset="2"/>
              </a:rPr>
              <a:t>1 hellblauer Stimmzettel – Landrätin / Landrat</a:t>
            </a:r>
          </a:p>
          <a:p>
            <a:pPr lvl="1">
              <a:spcBef>
                <a:spcPts val="432"/>
              </a:spcBef>
            </a:pPr>
            <a:r>
              <a:rPr lang="de-DE" dirty="0">
                <a:sym typeface="Wingdings" pitchFamily="2" charset="2"/>
              </a:rPr>
              <a:t>1 hellgrüner Stimmzettel </a:t>
            </a:r>
            <a:r>
              <a:rPr lang="de-DE" dirty="0" smtClean="0">
                <a:sym typeface="Wingdings" pitchFamily="2" charset="2"/>
              </a:rPr>
              <a:t>– Stadtrat</a:t>
            </a:r>
            <a:endParaRPr lang="de-DE" dirty="0">
              <a:sym typeface="Wingdings" pitchFamily="2" charset="2"/>
            </a:endParaRPr>
          </a:p>
          <a:p>
            <a:pPr lvl="1">
              <a:spcBef>
                <a:spcPts val="432"/>
              </a:spcBef>
            </a:pPr>
            <a:r>
              <a:rPr lang="de-DE" dirty="0">
                <a:sym typeface="Wingdings" pitchFamily="2" charset="2"/>
              </a:rPr>
              <a:t>1 weißer Stimmzettel – Kreistag</a:t>
            </a:r>
          </a:p>
          <a:p>
            <a:pPr lvl="1">
              <a:spcBef>
                <a:spcPts val="432"/>
              </a:spcBef>
            </a:pPr>
            <a:r>
              <a:rPr lang="de-DE" dirty="0">
                <a:sym typeface="Wingdings" pitchFamily="2" charset="2"/>
              </a:rPr>
              <a:t>Vorfalten, aber entfaltet aushändigen</a:t>
            </a:r>
          </a:p>
          <a:p>
            <a:pPr lvl="1">
              <a:spcBef>
                <a:spcPts val="432"/>
              </a:spcBef>
            </a:pPr>
            <a:r>
              <a:rPr lang="de-DE" dirty="0">
                <a:sym typeface="Wingdings" pitchFamily="2" charset="2"/>
              </a:rPr>
              <a:t>Bei Fehldrucken oder sonstigen Merkmalen: Stimmzettel aussondern</a:t>
            </a:r>
          </a:p>
        </p:txBody>
      </p:sp>
    </p:spTree>
    <p:extLst>
      <p:ext uri="{BB962C8B-B14F-4D97-AF65-F5344CB8AC3E}">
        <p14:creationId xmlns:p14="http://schemas.microsoft.com/office/powerpoint/2010/main" val="647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0</TotalTime>
  <Words>2458</Words>
  <Application>Microsoft Office PowerPoint</Application>
  <PresentationFormat>Bildschirmpräsentation (4:3)</PresentationFormat>
  <Paragraphs>383</Paragraphs>
  <Slides>57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57</vt:i4>
      </vt:variant>
    </vt:vector>
  </HeadingPairs>
  <TitlesOfParts>
    <vt:vector size="62" baseType="lpstr">
      <vt:lpstr>Arial</vt:lpstr>
      <vt:lpstr>Calibri</vt:lpstr>
      <vt:lpstr>Symbol</vt:lpstr>
      <vt:lpstr>Wingdings</vt:lpstr>
      <vt:lpstr>Larissa</vt:lpstr>
      <vt:lpstr>Allgemeine Kommunalwahlen am 08. März 2026</vt:lpstr>
      <vt:lpstr>Örtliche Regelungen</vt:lpstr>
      <vt:lpstr>Wahlvorstand – Zusammensetzung, Vorbereitende Tätigkeiten</vt:lpstr>
      <vt:lpstr>Wahlvorstand – Anwesenheit und Beschlussfähigkeit</vt:lpstr>
      <vt:lpstr>Wahlvorstand – Beginn der Wahl</vt:lpstr>
      <vt:lpstr>Öffentlichkeit und Wahlfreiheit – Verhalten bei Störungen </vt:lpstr>
      <vt:lpstr>Öffentlichkeit und Wahlfreiheit – Wählerbefragung</vt:lpstr>
      <vt:lpstr>Öffentlichkeit und Wahlfreiheit – Maßnahmen bei Störungen </vt:lpstr>
      <vt:lpstr>Stimmabgabe (1)</vt:lpstr>
      <vt:lpstr>Stimmabgabe (2)</vt:lpstr>
      <vt:lpstr>Stimmabgabe (3)</vt:lpstr>
      <vt:lpstr>Wählerverzeichnis (1)</vt:lpstr>
      <vt:lpstr>Wählerverzeichnis (2)</vt:lpstr>
      <vt:lpstr>Wahlschein bei Urnenwahl</vt:lpstr>
      <vt:lpstr>Problemfälle bei der Stimmabgabe (1)</vt:lpstr>
      <vt:lpstr>Problemfälle bei der Stimmabgabe (2)</vt:lpstr>
      <vt:lpstr>Problemfälle bei der Stimmabgabe (3)</vt:lpstr>
      <vt:lpstr>Problemfälle bei der Stimmabgabe (4)</vt:lpstr>
      <vt:lpstr>Problemfälle bei der Stimmabgabe (5)</vt:lpstr>
      <vt:lpstr>Problemfälle bei der Stimmabgabe (6)</vt:lpstr>
      <vt:lpstr>Problemfälle bei der Stimmabgabe (7)</vt:lpstr>
      <vt:lpstr>Problemfälle bei der Stimmabgabe (8)</vt:lpstr>
      <vt:lpstr>Schluss der Abstimmung</vt:lpstr>
      <vt:lpstr>Vorbereitung der Ergebnisermittlung</vt:lpstr>
      <vt:lpstr>Zahl der Stimmberechtigten</vt:lpstr>
      <vt:lpstr>Zahl der Wählerinnen und Wähler und der Stimmabgabevermerke</vt:lpstr>
      <vt:lpstr>Bürgermeister bzw. Landrätin / Landrat Zählung der Stimmzettel</vt:lpstr>
      <vt:lpstr>Bürgermeister bzw. Landrätin / Landrat Sortierung der Stimmzettel (1)</vt:lpstr>
      <vt:lpstr>Bürgermeister bzw. Landrätin / Landrat Sortierung der Stimmzettel (2)</vt:lpstr>
      <vt:lpstr>Bürgermeister bzw. Landrätin / Landrat Sortierung der Stimmzettel (3)</vt:lpstr>
      <vt:lpstr>Bürgermeister bzw. Landrätin / Landrat Behandlung der ungekennzeichneten Stimmzettel</vt:lpstr>
      <vt:lpstr>Bürgermeister(in) bzw. Landrätin / Landrat Beschlussfassung (1)</vt:lpstr>
      <vt:lpstr>Bürgermeister bzw. Landrätin / Landrat Beschlussfassung (2)</vt:lpstr>
      <vt:lpstr>Bürgermeister bzw. Landrätin / Landrat Beschlussfassung (3)</vt:lpstr>
      <vt:lpstr>Bürgermeister bzw. Landrätin / Landrat Beschlussfassung (4)</vt:lpstr>
      <vt:lpstr>Bürgermeister bzw. Landrätin / Landrat Ungültige Stimmzettel</vt:lpstr>
      <vt:lpstr>Bürgermeister bzw. Landrätin / Landrat Gültige Stimmzettel</vt:lpstr>
      <vt:lpstr>Bürgermeister bzw. Landrätin / Landrat Summenbildung und Kontrolle</vt:lpstr>
      <vt:lpstr>Bürgermeister bzw. Landrätin / Landrat Abschluss der Ergebnisfeststellung</vt:lpstr>
      <vt:lpstr>Stadtrat bzw. Kreistag Zählung der Stimmzettel</vt:lpstr>
      <vt:lpstr>Stadtrat bzw. Kreistag Sortierung der Stimmzettel (1)</vt:lpstr>
      <vt:lpstr>Stadtrat bzw. Kreistag Sortierung der Stimmzettel (2)</vt:lpstr>
      <vt:lpstr>Stadtrat bzw. Kreistag Sortierung der Stimmzettel (3)</vt:lpstr>
      <vt:lpstr>Stadtrat bzw. Kreistag Sortierung der Stimmzettel (4)</vt:lpstr>
      <vt:lpstr>Stadtrat bzw. Kreistag Sortierung der Stimmzettel (5)</vt:lpstr>
      <vt:lpstr>Stadtrat bzw. Kreistag Behandlung der ungekennzeichneten Stimmzettel</vt:lpstr>
      <vt:lpstr>Stadtrat bzw. Kreistag Beschlussfassung (1)</vt:lpstr>
      <vt:lpstr>Stadtrat bzw. Kreistag Beschlussfassung (2)</vt:lpstr>
      <vt:lpstr>Stadtrat bzw. Kreistag Beschlussfassung (3)</vt:lpstr>
      <vt:lpstr>Stadtrat bzw. Kreistag Beschlussfassung (4)</vt:lpstr>
      <vt:lpstr>Stadtrat bzw. Kreistag Beschlussfassung (5)</vt:lpstr>
      <vt:lpstr>Stadtrat bzw. Kreistag Ungültige Stimmzettel</vt:lpstr>
      <vt:lpstr>Stadtrat bzw. Kreistag Gültige Stimmzettel – Stapel a)</vt:lpstr>
      <vt:lpstr>Stadtrat bzw. Kreistag Gültige Stimmzettel – Stapel b)</vt:lpstr>
      <vt:lpstr>Stadtrat bzw. Kreistag Gültige Stimmzettel – Stapel c)</vt:lpstr>
      <vt:lpstr>Stadtrat bzw. Kreistag Abschluss der Ergebnisfeststellung</vt:lpstr>
      <vt:lpstr>Allgemeine Kommunalwahlen am 08. März 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Allgemeine Kommunalwahlen am 08. März 2026</dc:title>
  <dc:creator>Dominik Franz</dc:creator>
  <cp:lastModifiedBy>Dominik Franz</cp:lastModifiedBy>
  <cp:revision>17</cp:revision>
  <cp:lastPrinted>2025-11-23T13:09:58Z</cp:lastPrinted>
  <dcterms:created xsi:type="dcterms:W3CDTF">2011-08-21T19:36:55Z</dcterms:created>
  <dcterms:modified xsi:type="dcterms:W3CDTF">2026-01-19T18:15:12Z</dcterms:modified>
</cp:coreProperties>
</file>